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47"/>
  </p:notesMasterIdLst>
  <p:sldIdLst>
    <p:sldId id="274" r:id="rId2"/>
    <p:sldId id="393" r:id="rId3"/>
    <p:sldId id="328" r:id="rId4"/>
    <p:sldId id="334" r:id="rId5"/>
    <p:sldId id="331" r:id="rId6"/>
    <p:sldId id="369" r:id="rId7"/>
    <p:sldId id="364" r:id="rId8"/>
    <p:sldId id="400" r:id="rId9"/>
    <p:sldId id="403" r:id="rId10"/>
    <p:sldId id="404" r:id="rId11"/>
    <p:sldId id="405" r:id="rId12"/>
    <p:sldId id="406" r:id="rId13"/>
    <p:sldId id="407" r:id="rId14"/>
    <p:sldId id="394" r:id="rId15"/>
    <p:sldId id="399" r:id="rId16"/>
    <p:sldId id="287" r:id="rId17"/>
    <p:sldId id="348" r:id="rId18"/>
    <p:sldId id="347" r:id="rId19"/>
    <p:sldId id="337" r:id="rId20"/>
    <p:sldId id="338" r:id="rId21"/>
    <p:sldId id="339" r:id="rId22"/>
    <p:sldId id="341" r:id="rId23"/>
    <p:sldId id="342" r:id="rId24"/>
    <p:sldId id="343" r:id="rId25"/>
    <p:sldId id="344" r:id="rId26"/>
    <p:sldId id="345" r:id="rId27"/>
    <p:sldId id="370" r:id="rId28"/>
    <p:sldId id="346" r:id="rId29"/>
    <p:sldId id="340" r:id="rId30"/>
    <p:sldId id="335" r:id="rId31"/>
    <p:sldId id="349" r:id="rId32"/>
    <p:sldId id="408" r:id="rId33"/>
    <p:sldId id="395" r:id="rId34"/>
    <p:sldId id="354" r:id="rId35"/>
    <p:sldId id="353" r:id="rId36"/>
    <p:sldId id="355" r:id="rId37"/>
    <p:sldId id="327" r:id="rId38"/>
    <p:sldId id="350" r:id="rId39"/>
    <p:sldId id="366" r:id="rId40"/>
    <p:sldId id="367" r:id="rId41"/>
    <p:sldId id="368" r:id="rId42"/>
    <p:sldId id="333" r:id="rId43"/>
    <p:sldId id="351" r:id="rId44"/>
    <p:sldId id="409" r:id="rId45"/>
    <p:sldId id="281" r:id="rId4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E3"/>
    <a:srgbClr val="009A93"/>
    <a:srgbClr val="575757"/>
    <a:srgbClr val="E30613"/>
    <a:srgbClr val="2E2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37" autoAdjust="0"/>
    <p:restoredTop sz="94170" autoAdjust="0"/>
  </p:normalViewPr>
  <p:slideViewPr>
    <p:cSldViewPr>
      <p:cViewPr>
        <p:scale>
          <a:sx n="108" d="100"/>
          <a:sy n="108" d="100"/>
        </p:scale>
        <p:origin x="36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4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F5116-69C7-4E4C-B58B-AAB9F7BD1A31}" type="datetimeFigureOut">
              <a:rPr lang="fr-FR" smtClean="0"/>
              <a:pPr/>
              <a:t>30/11/2025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3CDFF-FD0B-401A-8365-69EE43F9A11B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955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833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Siri, voice search, google translate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358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0393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5163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8552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8273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8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53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35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39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4403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546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97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1443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663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374641"/>
            <a:ext cx="795750" cy="3841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53336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Espace réservé pour une image  10" descr="&#10;"/>
          <p:cNvSpPr>
            <a:spLocks noGrp="1"/>
          </p:cNvSpPr>
          <p:nvPr>
            <p:ph type="pic" sz="quarter" idx="10"/>
          </p:nvPr>
        </p:nvSpPr>
        <p:spPr>
          <a:xfrm>
            <a:off x="72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2015999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 dirty="0"/>
              <a:t>Type your comment</a:t>
            </a:r>
          </a:p>
        </p:txBody>
      </p:sp>
      <p:sp>
        <p:nvSpPr>
          <p:cNvPr id="16" name="Espace réservé pour une image  10"/>
          <p:cNvSpPr>
            <a:spLocks noGrp="1"/>
          </p:cNvSpPr>
          <p:nvPr>
            <p:ph type="pic" sz="quarter" idx="12"/>
          </p:nvPr>
        </p:nvSpPr>
        <p:spPr>
          <a:xfrm>
            <a:off x="486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60000" y="2016000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/>
              <a:t>Type your comment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93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429132"/>
            <a:ext cx="8100000" cy="1546876"/>
          </a:xfrm>
        </p:spPr>
        <p:txBody>
          <a:bodyPr lIns="0" tIns="0" rIns="0" bIns="0">
            <a:normAutofit/>
          </a:bodyPr>
          <a:lstStyle>
            <a:lvl1pPr algn="ctr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Insert thank you text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Sub-title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2628000" y="29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28000" y="38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2628000" y="4786322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28000" y="56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28000" y="20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2000" y="2204864"/>
            <a:ext cx="81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 baseline="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1"/>
            <a:r>
              <a:rPr lang="en-GB" noProof="0" dirty="0"/>
              <a:t>Text </a:t>
            </a:r>
          </a:p>
          <a:p>
            <a:pPr lvl="2"/>
            <a:r>
              <a:rPr lang="en-GB" noProof="0" dirty="0"/>
              <a:t>Text 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540000"/>
            <a:ext cx="8100000" cy="5760000"/>
          </a:xfrm>
        </p:spPr>
        <p:txBody>
          <a:bodyPr anchor="ctr" anchorCtr="0">
            <a:noAutofit/>
          </a:bodyPr>
          <a:lstStyle>
            <a:lvl1pPr algn="ctr">
              <a:defRPr sz="6000" cap="none" baseline="0">
                <a:effectLst>
                  <a:outerShdw blurRad="38100" dist="12700" dir="2700000" algn="tl">
                    <a:srgbClr val="000000">
                      <a:alpha val="50000"/>
                    </a:srgbClr>
                  </a:outerShdw>
                </a:effectLst>
              </a:defRPr>
            </a:lvl1pPr>
            <a:lvl5pPr>
              <a:defRPr/>
            </a:lvl5pPr>
          </a:lstStyle>
          <a:p>
            <a:r>
              <a:rPr lang="en-GB" noProof="0" dirty="0"/>
              <a:t>Add your key </a:t>
            </a:r>
            <a:br>
              <a:rPr lang="en-GB" noProof="0" dirty="0"/>
            </a:br>
            <a:r>
              <a:rPr lang="en-GB" noProof="0" dirty="0"/>
              <a:t>message here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0" y="536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>
            <a:off x="0" y="149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0"/>
            <a:r>
              <a:rPr lang="en-GB" noProof="0" dirty="0"/>
              <a:t>Add your figure/ table/ image/ plain text here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2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6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4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bg2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4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6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04000" y="71438"/>
            <a:ext cx="8100000" cy="864000"/>
          </a:xfrm>
          <a:prstGeom prst="rect">
            <a:avLst/>
          </a:prstGeom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 dirty="0" err="1"/>
              <a:t>Cliquez</a:t>
            </a:r>
            <a:r>
              <a:rPr lang="en-GB" noProof="0" dirty="0"/>
              <a:t>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000" y="1296000"/>
            <a:ext cx="8100000" cy="5040000"/>
          </a:xfrm>
          <a:prstGeom prst="rect">
            <a:avLst/>
          </a:prstGeom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Cliquez</a:t>
            </a:r>
            <a:r>
              <a:rPr lang="en-GB" noProof="0" dirty="0"/>
              <a:t> pour 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7" r:id="rId2"/>
    <p:sldLayoutId id="2147483687" r:id="rId3"/>
    <p:sldLayoutId id="2147483696" r:id="rId4"/>
    <p:sldLayoutId id="2147483684" r:id="rId5"/>
    <p:sldLayoutId id="2147483686" r:id="rId6"/>
    <p:sldLayoutId id="2147483688" r:id="rId7"/>
    <p:sldLayoutId id="2147483694" r:id="rId8"/>
    <p:sldLayoutId id="2147483695" r:id="rId9"/>
    <p:sldLayoutId id="2147483693" r:id="rId10"/>
    <p:sldLayoutId id="2147483698" r:id="rId11"/>
    <p:sldLayoutId id="214748368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4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1pPr>
      <a:lvl2pPr marL="360000" indent="-360000" algn="l" defTabSz="914400" rtl="0" eaLnBrk="1" latinLnBrk="0" hangingPunct="1">
        <a:spcBef>
          <a:spcPts val="2400"/>
        </a:spcBef>
        <a:buSzPct val="110000"/>
        <a:buFontTx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2pPr>
      <a:lvl3pPr marL="360000" indent="0" algn="l" defTabSz="914400" rtl="0" eaLnBrk="1" latinLnBrk="0" hangingPunct="1">
        <a:spcBef>
          <a:spcPts val="0"/>
        </a:spcBef>
        <a:buFontTx/>
        <a:buNone/>
        <a:defRPr lang="fr-FR" sz="2400" kern="1200" dirty="0" smtClean="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3pPr>
      <a:lvl4pPr marL="360000" indent="0" algn="l" defTabSz="914400" rtl="0" eaLnBrk="1" latinLnBrk="0" hangingPunct="1">
        <a:spcBef>
          <a:spcPts val="0"/>
        </a:spcBef>
        <a:buFontTx/>
        <a:buNone/>
        <a:defRPr sz="2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360000" indent="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600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0.png"/><Relationship Id="rId3" Type="http://schemas.openxmlformats.org/officeDocument/2006/relationships/image" Target="../media/image610.png"/><Relationship Id="rId7" Type="http://schemas.openxmlformats.org/officeDocument/2006/relationships/image" Target="../media/image100.png"/><Relationship Id="rId12" Type="http://schemas.openxmlformats.org/officeDocument/2006/relationships/image" Target="../media/image15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image" Target="../media/image140.png"/><Relationship Id="rId5" Type="http://schemas.openxmlformats.org/officeDocument/2006/relationships/image" Target="../media/image810.png"/><Relationship Id="rId10" Type="http://schemas.openxmlformats.org/officeDocument/2006/relationships/image" Target="../media/image130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0.png"/><Relationship Id="rId10" Type="http://schemas.openxmlformats.org/officeDocument/2006/relationships/image" Target="../media/image330.png"/><Relationship Id="rId4" Type="http://schemas.openxmlformats.org/officeDocument/2006/relationships/image" Target="../media/image27.png"/><Relationship Id="rId9" Type="http://schemas.openxmlformats.org/officeDocument/2006/relationships/image" Target="../media/image3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0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1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503999" y="4129200"/>
            <a:ext cx="8273799" cy="468000"/>
          </a:xfrm>
          <a:effectLst/>
        </p:spPr>
        <p:txBody>
          <a:bodyPr>
            <a:noAutofit/>
          </a:bodyPr>
          <a:lstStyle/>
          <a:p>
            <a:r>
              <a:rPr lang="en-GB" sz="3200" noProof="0" dirty="0">
                <a:solidFill>
                  <a:schemeClr val="tx1"/>
                </a:solidFill>
                <a:effectLst/>
              </a:rPr>
              <a:t>Deep learning techniques in Life sciences</a:t>
            </a: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effectLst/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tx1"/>
                </a:solidFill>
                <a:effectLst/>
              </a:rPr>
              <a:t>Van Du Tran, Markus Müller, </a:t>
            </a:r>
            <a:r>
              <a:rPr lang="en-US" dirty="0" err="1">
                <a:solidFill>
                  <a:schemeClr val="tx1"/>
                </a:solidFill>
                <a:effectLst/>
              </a:rPr>
              <a:t>Wandrille</a:t>
            </a:r>
            <a:r>
              <a:rPr lang="en-US" dirty="0">
                <a:solidFill>
                  <a:schemeClr val="tx1"/>
                </a:solidFill>
                <a:effectLst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</a:rPr>
              <a:t>Duchemin</a:t>
            </a:r>
            <a:endParaRPr lang="en-US" dirty="0">
              <a:solidFill>
                <a:schemeClr val="tx1"/>
              </a:solidFill>
              <a:effectLst/>
            </a:endParaRPr>
          </a:p>
          <a:p>
            <a:r>
              <a:rPr lang="en-US" dirty="0">
                <a:solidFill>
                  <a:schemeClr val="tx1"/>
                </a:solidFill>
                <a:effectLst/>
              </a:rPr>
              <a:t>SIB Swiss Institute of Bioinformatics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November 2025</a:t>
            </a:r>
          </a:p>
          <a:p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9" name="Espace réservé pour une image  17" descr="profile-cover-2017.jpg"/>
          <p:cNvPicPr>
            <a:picLocks noChangeAspect="1"/>
          </p:cNvPicPr>
          <p:nvPr/>
        </p:nvPicPr>
        <p:blipFill>
          <a:blip r:embed="rId3"/>
          <a:srcRect l="1464" r="1464" b="12798"/>
          <a:stretch>
            <a:fillRect/>
          </a:stretch>
        </p:blipFill>
        <p:spPr>
          <a:xfrm>
            <a:off x="0" y="2"/>
            <a:ext cx="9144000" cy="3428998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0" y="342488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7" descr="sib_logo_trans_backgroun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68" y="3286124"/>
            <a:ext cx="1329231" cy="720000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0" y="-1587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F466CC-D724-D601-A4C3-9D395585153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Denoising autoencoder application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68C4B-0357-5D75-40E9-B240CF3FB7DD}"/>
              </a:ext>
            </a:extLst>
          </p:cNvPr>
          <p:cNvSpPr txBox="1"/>
          <p:nvPr/>
        </p:nvSpPr>
        <p:spPr>
          <a:xfrm>
            <a:off x="1032000" y="1286491"/>
            <a:ext cx="7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Reference-free human genotype imputation for population genetics</a:t>
            </a:r>
          </a:p>
        </p:txBody>
      </p:sp>
      <p:pic>
        <p:nvPicPr>
          <p:cNvPr id="7" name="Picture 6" descr="A diagram of a diagram of a triangle&#10;&#10;AI-generated content may be incorrect.">
            <a:extLst>
              <a:ext uri="{FF2B5EF4-FFF2-40B4-BE49-F238E27FC236}">
                <a16:creationId xmlns:a16="http://schemas.microsoft.com/office/drawing/2014/main" id="{81F1857C-66B4-BE9F-245B-54E6E37AE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1"/>
          <a:stretch>
            <a:fillRect/>
          </a:stretch>
        </p:blipFill>
        <p:spPr>
          <a:xfrm>
            <a:off x="792961" y="1686303"/>
            <a:ext cx="7522078" cy="4624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ED8EE-C1D3-3464-83C5-EA243A011109}"/>
              </a:ext>
            </a:extLst>
          </p:cNvPr>
          <p:cNvSpPr txBox="1"/>
          <p:nvPr/>
        </p:nvSpPr>
        <p:spPr>
          <a:xfrm>
            <a:off x="2590800" y="6453336"/>
            <a:ext cx="427200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Cetin et al. Computerized Medical Imaging and Graphics, 2023</a:t>
            </a:r>
          </a:p>
        </p:txBody>
      </p:sp>
    </p:spTree>
    <p:extLst>
      <p:ext uri="{BB962C8B-B14F-4D97-AF65-F5344CB8AC3E}">
        <p14:creationId xmlns:p14="http://schemas.microsoft.com/office/powerpoint/2010/main" val="131417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6BF65-15CF-60D4-986A-A56A4508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285C4A-1C1B-5801-F7B8-C64CE271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858344"/>
          </a:xfrm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Learning a lower-dimensional feature representation (compression) from unlabeled training data and a reconstruction back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54E59-A2B7-9969-CA2A-3D774C0650A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Sparse autoencoder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8C2C46-5C7A-32DE-FCE4-649625801E11}"/>
              </a:ext>
            </a:extLst>
          </p:cNvPr>
          <p:cNvSpPr/>
          <p:nvPr/>
        </p:nvSpPr>
        <p:spPr>
          <a:xfrm>
            <a:off x="1883400" y="313278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1B4DF-03B3-4CC3-82CA-5B9427D1D2E6}"/>
              </a:ext>
            </a:extLst>
          </p:cNvPr>
          <p:cNvSpPr/>
          <p:nvPr/>
        </p:nvSpPr>
        <p:spPr>
          <a:xfrm>
            <a:off x="1883400" y="243840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047FF6-C968-2874-C514-CAD344985644}"/>
              </a:ext>
            </a:extLst>
          </p:cNvPr>
          <p:cNvSpPr/>
          <p:nvPr/>
        </p:nvSpPr>
        <p:spPr>
          <a:xfrm>
            <a:off x="1883400" y="382717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23E185-7B73-CBDF-612C-E6AAACF7A0D2}"/>
              </a:ext>
            </a:extLst>
          </p:cNvPr>
          <p:cNvSpPr/>
          <p:nvPr/>
        </p:nvSpPr>
        <p:spPr>
          <a:xfrm>
            <a:off x="1883400" y="452155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6D9AF9-698A-338D-75CB-8AC8757F56D3}"/>
              </a:ext>
            </a:extLst>
          </p:cNvPr>
          <p:cNvSpPr/>
          <p:nvPr/>
        </p:nvSpPr>
        <p:spPr>
          <a:xfrm>
            <a:off x="1883400" y="521594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F6A95E-B7EB-612B-018E-F4415576FAB0}"/>
              </a:ext>
            </a:extLst>
          </p:cNvPr>
          <p:cNvSpPr/>
          <p:nvPr/>
        </p:nvSpPr>
        <p:spPr>
          <a:xfrm>
            <a:off x="27150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53526C-1B1F-2F9A-FB3B-E79C77CB5B9B}"/>
              </a:ext>
            </a:extLst>
          </p:cNvPr>
          <p:cNvSpPr/>
          <p:nvPr/>
        </p:nvSpPr>
        <p:spPr>
          <a:xfrm>
            <a:off x="27150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14AC8D-180E-F2AF-F810-38637E9927D1}"/>
              </a:ext>
            </a:extLst>
          </p:cNvPr>
          <p:cNvSpPr/>
          <p:nvPr/>
        </p:nvSpPr>
        <p:spPr>
          <a:xfrm>
            <a:off x="27150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26E16A-64B4-6825-6507-B45E03727F3E}"/>
              </a:ext>
            </a:extLst>
          </p:cNvPr>
          <p:cNvSpPr/>
          <p:nvPr/>
        </p:nvSpPr>
        <p:spPr>
          <a:xfrm>
            <a:off x="27150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06687-066F-F506-DC8E-D6B342C6FBE3}"/>
              </a:ext>
            </a:extLst>
          </p:cNvPr>
          <p:cNvSpPr/>
          <p:nvPr/>
        </p:nvSpPr>
        <p:spPr>
          <a:xfrm>
            <a:off x="3546600" y="3149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6AB642-CD3A-EABA-03F1-C767B3C2E5FA}"/>
              </a:ext>
            </a:extLst>
          </p:cNvPr>
          <p:cNvSpPr/>
          <p:nvPr/>
        </p:nvSpPr>
        <p:spPr>
          <a:xfrm>
            <a:off x="3546600" y="3844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0F2E31-9C29-0DE1-9066-78249B9BAA38}"/>
              </a:ext>
            </a:extLst>
          </p:cNvPr>
          <p:cNvSpPr/>
          <p:nvPr/>
        </p:nvSpPr>
        <p:spPr>
          <a:xfrm>
            <a:off x="3546600" y="4538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8F93DA-E2AE-A732-1A50-9BF75B8EBEEA}"/>
              </a:ext>
            </a:extLst>
          </p:cNvPr>
          <p:cNvSpPr/>
          <p:nvPr/>
        </p:nvSpPr>
        <p:spPr>
          <a:xfrm>
            <a:off x="4378200" y="3513785"/>
            <a:ext cx="387600" cy="381000"/>
          </a:xfrm>
          <a:prstGeom prst="ellipse">
            <a:avLst/>
          </a:prstGeom>
          <a:noFill/>
          <a:ln>
            <a:solidFill>
              <a:schemeClr val="accent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CAF883-7E50-FC03-472F-372060B1F94A}"/>
              </a:ext>
            </a:extLst>
          </p:cNvPr>
          <p:cNvSpPr/>
          <p:nvPr/>
        </p:nvSpPr>
        <p:spPr>
          <a:xfrm>
            <a:off x="4378200" y="4208170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729BED-8CD5-65C8-D78A-22BEE93FE2A0}"/>
              </a:ext>
            </a:extLst>
          </p:cNvPr>
          <p:cNvSpPr/>
          <p:nvPr/>
        </p:nvSpPr>
        <p:spPr>
          <a:xfrm>
            <a:off x="5209800" y="313278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018909-5EBC-2010-9748-80019AA1DC88}"/>
              </a:ext>
            </a:extLst>
          </p:cNvPr>
          <p:cNvSpPr/>
          <p:nvPr/>
        </p:nvSpPr>
        <p:spPr>
          <a:xfrm>
            <a:off x="5209800" y="382717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A53B19-5053-6C90-1B8A-C5DBCCFF2E6B}"/>
              </a:ext>
            </a:extLst>
          </p:cNvPr>
          <p:cNvSpPr/>
          <p:nvPr/>
        </p:nvSpPr>
        <p:spPr>
          <a:xfrm>
            <a:off x="5209800" y="45215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96DFD0-8A31-5BF4-370C-FE4A0D6590CB}"/>
              </a:ext>
            </a:extLst>
          </p:cNvPr>
          <p:cNvSpPr/>
          <p:nvPr/>
        </p:nvSpPr>
        <p:spPr>
          <a:xfrm>
            <a:off x="60414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18EB0-BE02-A1A3-1204-903BBADC919A}"/>
              </a:ext>
            </a:extLst>
          </p:cNvPr>
          <p:cNvSpPr/>
          <p:nvPr/>
        </p:nvSpPr>
        <p:spPr>
          <a:xfrm>
            <a:off x="60414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860BDF-D128-5D45-38CF-8D8DA2D4AB53}"/>
              </a:ext>
            </a:extLst>
          </p:cNvPr>
          <p:cNvSpPr/>
          <p:nvPr/>
        </p:nvSpPr>
        <p:spPr>
          <a:xfrm>
            <a:off x="60414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ECC921-7D17-B06E-4457-F01F46E10823}"/>
              </a:ext>
            </a:extLst>
          </p:cNvPr>
          <p:cNvSpPr/>
          <p:nvPr/>
        </p:nvSpPr>
        <p:spPr>
          <a:xfrm>
            <a:off x="60414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06B62-3D2C-EB6C-AA04-1660ADCA1E1A}"/>
              </a:ext>
            </a:extLst>
          </p:cNvPr>
          <p:cNvSpPr/>
          <p:nvPr/>
        </p:nvSpPr>
        <p:spPr>
          <a:xfrm>
            <a:off x="6873000" y="313278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772E866-5F56-D630-9621-FE937B889336}"/>
              </a:ext>
            </a:extLst>
          </p:cNvPr>
          <p:cNvSpPr/>
          <p:nvPr/>
        </p:nvSpPr>
        <p:spPr>
          <a:xfrm>
            <a:off x="6873000" y="243840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09F59B-E382-B3C8-2BF2-FFAACB59938B}"/>
              </a:ext>
            </a:extLst>
          </p:cNvPr>
          <p:cNvSpPr/>
          <p:nvPr/>
        </p:nvSpPr>
        <p:spPr>
          <a:xfrm>
            <a:off x="6873000" y="382717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68DB623-B10C-C829-622B-318076E139AB}"/>
              </a:ext>
            </a:extLst>
          </p:cNvPr>
          <p:cNvSpPr/>
          <p:nvPr/>
        </p:nvSpPr>
        <p:spPr>
          <a:xfrm>
            <a:off x="6873000" y="452155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3F23BB3-6BBA-9702-CF62-876E2C017199}"/>
              </a:ext>
            </a:extLst>
          </p:cNvPr>
          <p:cNvSpPr/>
          <p:nvPr/>
        </p:nvSpPr>
        <p:spPr>
          <a:xfrm>
            <a:off x="6873000" y="521594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EA0BC-E345-05F7-EA6C-39644B0F1BC8}"/>
              </a:ext>
            </a:extLst>
          </p:cNvPr>
          <p:cNvSpPr txBox="1"/>
          <p:nvPr/>
        </p:nvSpPr>
        <p:spPr>
          <a:xfrm>
            <a:off x="553858" y="3914174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095F65-49D2-1D8C-A341-1A5E8E03E699}"/>
              </a:ext>
            </a:extLst>
          </p:cNvPr>
          <p:cNvSpPr txBox="1"/>
          <p:nvPr/>
        </p:nvSpPr>
        <p:spPr>
          <a:xfrm>
            <a:off x="7987412" y="38947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D4E585D-28E7-028F-55F0-3FF82B4BDFF5}"/>
                  </a:ext>
                </a:extLst>
              </p:cNvPr>
              <p:cNvSpPr/>
              <p:nvPr/>
            </p:nvSpPr>
            <p:spPr>
              <a:xfrm>
                <a:off x="2057400" y="6248400"/>
                <a:ext cx="5001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Penalty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D4E585D-28E7-028F-55F0-3FF82B4BD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6248400"/>
                <a:ext cx="5001434" cy="461665"/>
              </a:xfrm>
              <a:prstGeom prst="rect">
                <a:avLst/>
              </a:prstGeom>
              <a:blipFill>
                <a:blip r:embed="rId2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DC8708E-ABE3-D0C1-65A5-0A7D086E9A26}"/>
                  </a:ext>
                </a:extLst>
              </p:cNvPr>
              <p:cNvSpPr/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07F56D1-7310-8B3C-370C-7C586EBFFFB1}"/>
                  </a:ext>
                </a:extLst>
              </p:cNvPr>
              <p:cNvSpPr/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632AF48-5130-9434-445A-D384A9F73D74}"/>
                  </a:ext>
                </a:extLst>
              </p:cNvPr>
              <p:cNvSpPr/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9A93"/>
                          </a:solidFill>
                          <a:effectLst/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009A9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83EEE32-CA0E-1DFE-3C78-F5F2D01E56B1}"/>
              </a:ext>
            </a:extLst>
          </p:cNvPr>
          <p:cNvSpPr txBox="1"/>
          <p:nvPr/>
        </p:nvSpPr>
        <p:spPr>
          <a:xfrm>
            <a:off x="3929744" y="5215939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Latent space</a:t>
            </a:r>
          </a:p>
        </p:txBody>
      </p:sp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5F4E1584-F914-3363-4843-BA6ACF5F2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" y="4405113"/>
            <a:ext cx="1416050" cy="1898650"/>
          </a:xfrm>
          <a:prstGeom prst="rect">
            <a:avLst/>
          </a:prstGeom>
          <a:effectLst/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088539A8-2E42-FDC9-DF8D-C18205B84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36" y="4405113"/>
            <a:ext cx="1416050" cy="1898650"/>
          </a:xfrm>
          <a:prstGeom prst="rect">
            <a:avLst/>
          </a:prstGeom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ABF12B9-B0EA-F090-056F-875B5AC37261}"/>
              </a:ext>
            </a:extLst>
          </p:cNvPr>
          <p:cNvSpPr txBox="1"/>
          <p:nvPr/>
        </p:nvSpPr>
        <p:spPr>
          <a:xfrm>
            <a:off x="3955030" y="566782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deterministic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4BC8B7-8F22-47A5-F49B-0370B85426A3}"/>
              </a:ext>
            </a:extLst>
          </p:cNvPr>
          <p:cNvSpPr txBox="1"/>
          <p:nvPr/>
        </p:nvSpPr>
        <p:spPr>
          <a:xfrm>
            <a:off x="2715000" y="2429483"/>
            <a:ext cx="7822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Encode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2743AA-A3A1-B56F-2E16-52F00942D37C}"/>
              </a:ext>
            </a:extLst>
          </p:cNvPr>
          <p:cNvSpPr txBox="1"/>
          <p:nvPr/>
        </p:nvSpPr>
        <p:spPr>
          <a:xfrm>
            <a:off x="5646735" y="2429483"/>
            <a:ext cx="795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5ED187-B27C-5B91-642A-FD004F98DD44}"/>
              </a:ext>
            </a:extLst>
          </p:cNvPr>
          <p:cNvCxnSpPr/>
          <p:nvPr/>
        </p:nvCxnSpPr>
        <p:spPr>
          <a:xfrm>
            <a:off x="2710345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83ECA4-B3D3-ED86-DA37-D1C6A7D26C72}"/>
              </a:ext>
            </a:extLst>
          </p:cNvPr>
          <p:cNvCxnSpPr/>
          <p:nvPr/>
        </p:nvCxnSpPr>
        <p:spPr>
          <a:xfrm>
            <a:off x="5665789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2BF2C59-1FB7-3131-1D68-D8E2FB0B5783}"/>
              </a:ext>
            </a:extLst>
          </p:cNvPr>
          <p:cNvSpPr txBox="1"/>
          <p:nvPr/>
        </p:nvSpPr>
        <p:spPr>
          <a:xfrm>
            <a:off x="7328290" y="3563509"/>
            <a:ext cx="18242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Reconstructed input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5A75DD-1637-9D74-7E27-8ACA38342020}"/>
              </a:ext>
            </a:extLst>
          </p:cNvPr>
          <p:cNvSpPr txBox="1"/>
          <p:nvPr/>
        </p:nvSpPr>
        <p:spPr>
          <a:xfrm>
            <a:off x="3769443" y="2767565"/>
            <a:ext cx="16414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Bottleneck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214639-86C6-2D02-40EB-B495E14D7E6E}"/>
              </a:ext>
            </a:extLst>
          </p:cNvPr>
          <p:cNvSpPr/>
          <p:nvPr/>
        </p:nvSpPr>
        <p:spPr>
          <a:xfrm>
            <a:off x="2715000" y="3463340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CC86CD-3F17-B23B-BAE1-B8CC58C1E1CF}"/>
              </a:ext>
            </a:extLst>
          </p:cNvPr>
          <p:cNvSpPr/>
          <p:nvPr/>
        </p:nvSpPr>
        <p:spPr>
          <a:xfrm>
            <a:off x="2715000" y="4852110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71E149-1FE8-FC7F-487F-D1A64DEFCB18}"/>
              </a:ext>
            </a:extLst>
          </p:cNvPr>
          <p:cNvSpPr/>
          <p:nvPr/>
        </p:nvSpPr>
        <p:spPr>
          <a:xfrm>
            <a:off x="3546600" y="3149955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19CF288-0221-E4C9-7D56-CF1CF0F04F0F}"/>
              </a:ext>
            </a:extLst>
          </p:cNvPr>
          <p:cNvSpPr/>
          <p:nvPr/>
        </p:nvSpPr>
        <p:spPr>
          <a:xfrm>
            <a:off x="3546600" y="4538725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16883E6-0F33-9B69-076F-C9C8B5C46ED5}"/>
              </a:ext>
            </a:extLst>
          </p:cNvPr>
          <p:cNvSpPr/>
          <p:nvPr/>
        </p:nvSpPr>
        <p:spPr>
          <a:xfrm>
            <a:off x="4378200" y="3513785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19B265-37C6-01B2-6F2D-1C064ACBB52C}"/>
              </a:ext>
            </a:extLst>
          </p:cNvPr>
          <p:cNvSpPr/>
          <p:nvPr/>
        </p:nvSpPr>
        <p:spPr>
          <a:xfrm>
            <a:off x="5209800" y="3827170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0AEE92A-23F0-7D6E-23E5-5FEFD489EC4D}"/>
              </a:ext>
            </a:extLst>
          </p:cNvPr>
          <p:cNvSpPr/>
          <p:nvPr/>
        </p:nvSpPr>
        <p:spPr>
          <a:xfrm>
            <a:off x="5209800" y="4521555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1D76E46-1810-897C-9F44-9CFD33435CE5}"/>
              </a:ext>
            </a:extLst>
          </p:cNvPr>
          <p:cNvSpPr/>
          <p:nvPr/>
        </p:nvSpPr>
        <p:spPr>
          <a:xfrm>
            <a:off x="6041400" y="4157725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3A451EF-4B38-02E8-2753-1BF78FEAD03C}"/>
              </a:ext>
            </a:extLst>
          </p:cNvPr>
          <p:cNvSpPr/>
          <p:nvPr/>
        </p:nvSpPr>
        <p:spPr>
          <a:xfrm>
            <a:off x="6041400" y="4852110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00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21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17" grpId="0" animBg="1"/>
      <p:bldP spid="18" grpId="0" animBg="1"/>
      <p:bldP spid="46" grpId="0" animBg="1"/>
      <p:bldP spid="49" grpId="0" animBg="1"/>
      <p:bldP spid="50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4EE7A0-B688-024A-2FD2-E12305DA3A7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Sparse autoencoder application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98DBC-83A9-C1D6-6FAA-B5340F03C17D}"/>
              </a:ext>
            </a:extLst>
          </p:cNvPr>
          <p:cNvSpPr txBox="1"/>
          <p:nvPr/>
        </p:nvSpPr>
        <p:spPr>
          <a:xfrm>
            <a:off x="1946400" y="1286491"/>
            <a:ext cx="498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Feature extraction, interpretable representation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A7B4F-0C11-6548-1530-17A8960A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78"/>
          <a:stretch>
            <a:fillRect/>
          </a:stretch>
        </p:blipFill>
        <p:spPr>
          <a:xfrm>
            <a:off x="1117615" y="1689047"/>
            <a:ext cx="6645367" cy="4790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C16E3-32AD-46EB-D2A0-23D39AE74E82}"/>
              </a:ext>
            </a:extLst>
          </p:cNvPr>
          <p:cNvSpPr txBox="1"/>
          <p:nvPr/>
        </p:nvSpPr>
        <p:spPr>
          <a:xfrm>
            <a:off x="3117822" y="6513183"/>
            <a:ext cx="2644955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Simon and Zou. Nature Methods, 2025</a:t>
            </a:r>
          </a:p>
        </p:txBody>
      </p:sp>
    </p:spTree>
    <p:extLst>
      <p:ext uri="{BB962C8B-B14F-4D97-AF65-F5344CB8AC3E}">
        <p14:creationId xmlns:p14="http://schemas.microsoft.com/office/powerpoint/2010/main" val="242362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CD775-B279-8CAB-EBB6-82310F56C39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Autoencoder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BE0EB-8E75-C27D-1679-39BC4616FD82}"/>
              </a:ext>
            </a:extLst>
          </p:cNvPr>
          <p:cNvSpPr txBox="1"/>
          <p:nvPr/>
        </p:nvSpPr>
        <p:spPr>
          <a:xfrm>
            <a:off x="2162999" y="1295400"/>
            <a:ext cx="481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Dimensionality reduction and Data integration</a:t>
            </a:r>
          </a:p>
        </p:txBody>
      </p:sp>
      <p:pic>
        <p:nvPicPr>
          <p:cNvPr id="5" name="Picture 4" descr="A diagram of a cell&#10;&#10;AI-generated content may be incorrect.">
            <a:extLst>
              <a:ext uri="{FF2B5EF4-FFF2-40B4-BE49-F238E27FC236}">
                <a16:creationId xmlns:a16="http://schemas.microsoft.com/office/drawing/2014/main" id="{35E3C51E-783F-9D0C-1093-F6433A2B3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00" y="1763700"/>
            <a:ext cx="6242997" cy="4555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0C2A2F-2FBC-26F2-2905-510E447DB1CA}"/>
              </a:ext>
            </a:extLst>
          </p:cNvPr>
          <p:cNvSpPr txBox="1"/>
          <p:nvPr/>
        </p:nvSpPr>
        <p:spPr>
          <a:xfrm>
            <a:off x="3153436" y="6453336"/>
            <a:ext cx="283712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Yang et al. Nature Communications, 2021</a:t>
            </a:r>
          </a:p>
        </p:txBody>
      </p:sp>
    </p:spTree>
    <p:extLst>
      <p:ext uri="{BB962C8B-B14F-4D97-AF65-F5344CB8AC3E}">
        <p14:creationId xmlns:p14="http://schemas.microsoft.com/office/powerpoint/2010/main" val="113604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35A9-2124-6107-27E7-56F8E3DDF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3A023A-0FD8-21DE-C37D-213DCCD2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noProof="0" dirty="0">
                <a:effectLst/>
              </a:rPr>
              <a:t>Outline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EE9EE45-7C68-63B4-9DE2-8705F6DBD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4896000"/>
          </a:xfrm>
          <a:effectLst/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effectLst/>
              </a:rPr>
              <a:t>Autoencoders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solidFill>
                  <a:schemeClr val="accent1"/>
                </a:solidFill>
                <a:effectLst/>
              </a:rPr>
              <a:t>Convolutional neural networks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effectLst/>
              </a:rPr>
              <a:t>Recurrent neural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3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F5B8B-CAA3-3B34-C612-68D6F544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8363AE-9198-B43B-D587-752F61BA9EA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noProof="0" dirty="0">
                <a:effectLst/>
              </a:rPr>
              <a:t>Neural </a:t>
            </a:r>
            <a:r>
              <a:rPr lang="en-US" dirty="0">
                <a:effectLst/>
              </a:rPr>
              <a:t>N</a:t>
            </a:r>
            <a:r>
              <a:rPr lang="en-US" noProof="0" dirty="0" err="1">
                <a:effectLst/>
              </a:rPr>
              <a:t>etwork</a:t>
            </a:r>
            <a:r>
              <a:rPr lang="en-US" noProof="0" dirty="0">
                <a:effectLst/>
              </a:rPr>
              <a:t> revisited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456949-28B3-8AE2-2F11-78695B0B66E0}"/>
              </a:ext>
            </a:extLst>
          </p:cNvPr>
          <p:cNvSpPr/>
          <p:nvPr/>
        </p:nvSpPr>
        <p:spPr>
          <a:xfrm>
            <a:off x="18586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FB6584-1865-E5D3-3B44-BBCC6BD78FC8}"/>
              </a:ext>
            </a:extLst>
          </p:cNvPr>
          <p:cNvSpPr/>
          <p:nvPr/>
        </p:nvSpPr>
        <p:spPr>
          <a:xfrm>
            <a:off x="3546106" y="3024038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AE9F92-5CD0-37E0-FEBC-174BBD278C2A}"/>
              </a:ext>
            </a:extLst>
          </p:cNvPr>
          <p:cNvSpPr/>
          <p:nvPr/>
        </p:nvSpPr>
        <p:spPr>
          <a:xfrm>
            <a:off x="3546106" y="1630279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E195BB-DCE2-EC86-D0DE-1629281773AE}"/>
              </a:ext>
            </a:extLst>
          </p:cNvPr>
          <p:cNvSpPr/>
          <p:nvPr/>
        </p:nvSpPr>
        <p:spPr>
          <a:xfrm>
            <a:off x="1858659" y="46534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3396C2-FB31-88CF-4B4C-8256784E279E}"/>
              </a:ext>
            </a:extLst>
          </p:cNvPr>
          <p:cNvSpPr/>
          <p:nvPr/>
        </p:nvSpPr>
        <p:spPr>
          <a:xfrm>
            <a:off x="1858659" y="38152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FF3DE4-9D7D-68E8-8918-A4C67C7E3AB1}"/>
              </a:ext>
            </a:extLst>
          </p:cNvPr>
          <p:cNvSpPr/>
          <p:nvPr/>
        </p:nvSpPr>
        <p:spPr>
          <a:xfrm>
            <a:off x="1852059" y="29770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1524E3-47E4-9F2D-F21C-719561B3DC9D}"/>
              </a:ext>
            </a:extLst>
          </p:cNvPr>
          <p:cNvSpPr/>
          <p:nvPr/>
        </p:nvSpPr>
        <p:spPr>
          <a:xfrm>
            <a:off x="3546106" y="232965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0834D0-59CA-B4AC-1ADB-19D98CF87F40}"/>
              </a:ext>
            </a:extLst>
          </p:cNvPr>
          <p:cNvSpPr/>
          <p:nvPr/>
        </p:nvSpPr>
        <p:spPr>
          <a:xfrm>
            <a:off x="3546106" y="371842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B9F7B4-5FD6-2430-D693-83EB88F3D73E}"/>
              </a:ext>
            </a:extLst>
          </p:cNvPr>
          <p:cNvSpPr/>
          <p:nvPr/>
        </p:nvSpPr>
        <p:spPr>
          <a:xfrm>
            <a:off x="3546106" y="4412808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74895E-C039-90A0-86E5-49CE6EDBB584}"/>
              </a:ext>
            </a:extLst>
          </p:cNvPr>
          <p:cNvSpPr/>
          <p:nvPr/>
        </p:nvSpPr>
        <p:spPr>
          <a:xfrm>
            <a:off x="3546106" y="510719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E322F8-B72D-DD2D-22B4-4364C6F65258}"/>
              </a:ext>
            </a:extLst>
          </p:cNvPr>
          <p:cNvSpPr/>
          <p:nvPr/>
        </p:nvSpPr>
        <p:spPr>
          <a:xfrm>
            <a:off x="5240153" y="3049176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7F2082-E515-FC43-D3AB-72FCF538275A}"/>
              </a:ext>
            </a:extLst>
          </p:cNvPr>
          <p:cNvSpPr/>
          <p:nvPr/>
        </p:nvSpPr>
        <p:spPr>
          <a:xfrm>
            <a:off x="5240153" y="1655417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DAFF96-669A-CD23-E97C-84DC7A905D4E}"/>
              </a:ext>
            </a:extLst>
          </p:cNvPr>
          <p:cNvSpPr/>
          <p:nvPr/>
        </p:nvSpPr>
        <p:spPr>
          <a:xfrm>
            <a:off x="5240153" y="235479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2BD98B-3F7B-F5DC-B64E-709612DE0590}"/>
              </a:ext>
            </a:extLst>
          </p:cNvPr>
          <p:cNvSpPr/>
          <p:nvPr/>
        </p:nvSpPr>
        <p:spPr>
          <a:xfrm>
            <a:off x="5240153" y="374356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4BD757-75A7-BAEB-2264-61BE8B1A74D9}"/>
              </a:ext>
            </a:extLst>
          </p:cNvPr>
          <p:cNvSpPr/>
          <p:nvPr/>
        </p:nvSpPr>
        <p:spPr>
          <a:xfrm>
            <a:off x="5240153" y="4437946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253D50-9D66-FDB7-A5CA-3EDDED9CFA8A}"/>
              </a:ext>
            </a:extLst>
          </p:cNvPr>
          <p:cNvSpPr/>
          <p:nvPr/>
        </p:nvSpPr>
        <p:spPr>
          <a:xfrm>
            <a:off x="5240153" y="513233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842D4-6D31-0A26-8362-D54644F2B80A}"/>
              </a:ext>
            </a:extLst>
          </p:cNvPr>
          <p:cNvSpPr/>
          <p:nvPr/>
        </p:nvSpPr>
        <p:spPr>
          <a:xfrm>
            <a:off x="6927600" y="2544679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D4843D-5122-998B-5EFC-7104400B5303}"/>
              </a:ext>
            </a:extLst>
          </p:cNvPr>
          <p:cNvSpPr/>
          <p:nvPr/>
        </p:nvSpPr>
        <p:spPr>
          <a:xfrm>
            <a:off x="6927600" y="3339390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9EE2DA-AA4F-A560-4C0A-34BBCC3458B6}"/>
              </a:ext>
            </a:extLst>
          </p:cNvPr>
          <p:cNvCxnSpPr>
            <a:stCxn id="3" idx="6"/>
            <a:endCxn id="10" idx="2"/>
          </p:cNvCxnSpPr>
          <p:nvPr/>
        </p:nvCxnSpPr>
        <p:spPr>
          <a:xfrm flipV="1">
            <a:off x="2246259" y="1820779"/>
            <a:ext cx="1299847" cy="508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2066D5-CA0E-AC82-4FB4-FE217C0D3E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2246259" y="2329399"/>
            <a:ext cx="1299847" cy="19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87D7C4-69BE-5878-A973-E8599025D4E2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2246259" y="2329399"/>
            <a:ext cx="1299847" cy="885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6EDE04-15E8-311D-B3F5-662DE5CA7E97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2246259" y="2329399"/>
            <a:ext cx="1299847" cy="1579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6FFC69-F1D0-7AF0-ED14-384BBA3F02E9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2246259" y="2329399"/>
            <a:ext cx="1299847" cy="22739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3EF6EE-02B4-D589-2ADF-84EE430A67BD}"/>
              </a:ext>
            </a:extLst>
          </p:cNvPr>
          <p:cNvCxnSpPr>
            <a:cxnSpLocks/>
            <a:stCxn id="3" idx="6"/>
            <a:endCxn id="17" idx="2"/>
          </p:cNvCxnSpPr>
          <p:nvPr/>
        </p:nvCxnSpPr>
        <p:spPr>
          <a:xfrm>
            <a:off x="2246259" y="2329399"/>
            <a:ext cx="1299847" cy="29682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740FE6-73D0-8AC7-83CE-E404A95F0DD9}"/>
              </a:ext>
            </a:extLst>
          </p:cNvPr>
          <p:cNvCxnSpPr>
            <a:cxnSpLocks/>
            <a:stCxn id="13" idx="6"/>
            <a:endCxn id="10" idx="2"/>
          </p:cNvCxnSpPr>
          <p:nvPr/>
        </p:nvCxnSpPr>
        <p:spPr>
          <a:xfrm flipV="1">
            <a:off x="2239659" y="1820779"/>
            <a:ext cx="1306447" cy="1346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264C52-66F5-3EA4-A9C9-9B3AC171E810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2239659" y="2520153"/>
            <a:ext cx="1306447" cy="647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80D38B-4C79-4A6A-9B55-9753DEB98B5E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>
            <a:off x="2239659" y="3167599"/>
            <a:ext cx="1306447" cy="46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F31F7DF-723D-9411-0505-C45E7EDC1D82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2239659" y="3167599"/>
            <a:ext cx="1306447" cy="7413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F78E3E-2AD3-48E6-2F4A-219F75F15B74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239659" y="3167599"/>
            <a:ext cx="1306447" cy="1435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963DE1-3CEB-A215-5773-13726975BC7E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239659" y="3167599"/>
            <a:ext cx="1306447" cy="21300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DACB4F-6D34-B539-16F4-8D812E0EEDFE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 flipV="1">
            <a:off x="2246259" y="1820779"/>
            <a:ext cx="1299847" cy="2185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1BD25AF-B5AA-9B6D-6657-9CC458D060FC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2246259" y="2520153"/>
            <a:ext cx="1299847" cy="1485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907CED-A9A8-6ECE-C5F2-C4DD698DED6D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 flipV="1">
            <a:off x="2246259" y="3214538"/>
            <a:ext cx="1299847" cy="7912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82C18EA-87AF-6E45-D412-B303542797B7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2246259" y="3908923"/>
            <a:ext cx="1299847" cy="96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6E60FE-E4B8-80A7-37B1-3D6EC5F1AD2D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2246259" y="4005799"/>
            <a:ext cx="1299847" cy="597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78279E-2E0F-5FB3-6E3A-E194A2EDEA56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2246259" y="4005799"/>
            <a:ext cx="1299847" cy="1291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182E662-0C0E-04BE-0E2D-AAC1987116A2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 flipV="1">
            <a:off x="2246259" y="1820779"/>
            <a:ext cx="1299847" cy="3023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33418B-6938-6A45-81DA-2C3062E34AC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246259" y="2520153"/>
            <a:ext cx="1299847" cy="2323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4A86CCA-D167-7ECC-42D5-9F4A9B2E3905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 flipV="1">
            <a:off x="2246259" y="3214538"/>
            <a:ext cx="1299847" cy="1629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148DDE-6067-59B3-5D80-B61D26F09863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2246259" y="3908923"/>
            <a:ext cx="1299847" cy="9350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17D5133-0332-F432-5B89-74D1D8E136BA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2246259" y="4603308"/>
            <a:ext cx="1299847" cy="2406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6716A51-44CF-8FD7-A1B1-DE35C458EED9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2246259" y="4843999"/>
            <a:ext cx="1299847" cy="453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D3EB660-2025-7ED3-3E40-D1A7F5D10EDE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>
            <a:off x="3933706" y="1820779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600F584-B4C8-F620-B403-65F25626C9C1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>
            <a:off x="3933706" y="1820779"/>
            <a:ext cx="1306447" cy="724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D9521C2-0ADF-2701-3F24-F7E8E5E45BF5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3933706" y="1820779"/>
            <a:ext cx="1306447" cy="14188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24449E-9E1A-315F-FC19-9302728DFA6F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933706" y="1820779"/>
            <a:ext cx="1306447" cy="2113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D61D328-1F47-9FC9-EE70-B1FB5FB28510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933706" y="1820779"/>
            <a:ext cx="1306447" cy="28076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D868F20-F54E-ED99-F3A5-D2AF3D2AEBFE}"/>
              </a:ext>
            </a:extLst>
          </p:cNvPr>
          <p:cNvCxnSpPr>
            <a:cxnSpLocks/>
            <a:stCxn id="10" idx="6"/>
            <a:endCxn id="23" idx="2"/>
          </p:cNvCxnSpPr>
          <p:nvPr/>
        </p:nvCxnSpPr>
        <p:spPr>
          <a:xfrm>
            <a:off x="3933706" y="1820779"/>
            <a:ext cx="1306447" cy="3502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7461969-4F31-C06D-1BCD-B04ABCFA78C3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33706" y="1845917"/>
            <a:ext cx="1306447" cy="67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80C07A-331D-55CA-5496-C124FBECCC26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3933706" y="252015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864AE24-41F1-8E55-15FB-9D4EAC3FA0BB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3933706" y="2520153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A6859E6-0B08-D000-D0C1-705BEDEDA5E7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3933706" y="2520153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91485C0-2AE1-730B-4EAF-C357B1DC39C4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>
            <a:off x="3933706" y="2520153"/>
            <a:ext cx="1306447" cy="2108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71911E8-FBA8-69E7-131A-B01AEC40810E}"/>
              </a:ext>
            </a:extLst>
          </p:cNvPr>
          <p:cNvCxnSpPr>
            <a:cxnSpLocks/>
            <a:stCxn id="14" idx="6"/>
            <a:endCxn id="23" idx="2"/>
          </p:cNvCxnSpPr>
          <p:nvPr/>
        </p:nvCxnSpPr>
        <p:spPr>
          <a:xfrm>
            <a:off x="3933706" y="2520153"/>
            <a:ext cx="1306447" cy="2802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B8D39AF-B86A-4B82-DD8B-3B1EE9B4D7F9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3933706" y="1845917"/>
            <a:ext cx="1306447" cy="13686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69C6F7E-0FBA-D3C6-069D-90E45FB35522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3933706" y="2545291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BAB9A6D-9257-81D6-C0B8-87AEF8AD7442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3933706" y="3214538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74A123B-E316-6C16-A668-BCB0F593A701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3933706" y="3214538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A5E05BD-0C1B-7F5F-6D74-394A695D5911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933706" y="3214538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06FFBDA-5102-0AC3-E1D4-B6EADA5D73FD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3933706" y="3214538"/>
            <a:ext cx="1306447" cy="2108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1999E876-EE1F-98CD-14BF-EE9ACE6F404E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3933706" y="1845917"/>
            <a:ext cx="1306447" cy="20630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B810330-F1D4-564E-3A69-D04E88F554D6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3933706" y="2545291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D178D0C-7C51-5365-4158-324C1D953124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933706" y="3239676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4E8E68F-C9CB-7710-925E-0C9A219ECE49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>
            <a:off x="3933706" y="390892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552A715-1EA2-BB9F-3225-FE0F316E2435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3933706" y="3908923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848223C-B6D2-CE8E-8D3B-F451ADD50A26}"/>
              </a:ext>
            </a:extLst>
          </p:cNvPr>
          <p:cNvCxnSpPr>
            <a:cxnSpLocks/>
            <a:stCxn id="15" idx="6"/>
            <a:endCxn id="23" idx="2"/>
          </p:cNvCxnSpPr>
          <p:nvPr/>
        </p:nvCxnSpPr>
        <p:spPr>
          <a:xfrm>
            <a:off x="3933706" y="3908923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48A524A-577A-6B50-BEC5-989E1E02FA70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3933706" y="1845917"/>
            <a:ext cx="1306447" cy="2757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A98158E6-6E0A-B84C-D405-9075CC9B153F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3933706" y="2545291"/>
            <a:ext cx="1306447" cy="2058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EB84556-D27A-781E-3487-7EE01794EEA2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3933706" y="3239676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AB89E6FE-827F-D1D3-5BFF-499950978630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3933706" y="3934061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5250E23-C4FC-0261-903D-6579793E0F3D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3933706" y="4603308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BC6FA23-02FB-D862-BFF6-BD97D71130B0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3933706" y="4603308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33AAD8AD-703A-422C-E5A7-BA3205FD31AF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 flipV="1">
            <a:off x="3933706" y="1845917"/>
            <a:ext cx="1306447" cy="3451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6E228054-1618-B196-5236-4E8E76C31F3B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3933706" y="2545291"/>
            <a:ext cx="1306447" cy="2752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830A02F9-0805-A379-9FF6-A5BED9C2B3D3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3933706" y="3239676"/>
            <a:ext cx="1306447" cy="2058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6FCBBBC5-0550-A399-1B78-7B05F34C163B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3933706" y="3934061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1BB16DC-FE4A-8551-1989-05DFE46C2312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 flipV="1">
            <a:off x="3933706" y="4628446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305E8E2-050E-2AF3-2634-FFC18F84CE20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933706" y="529769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691E8A54-E3E5-588E-6C8A-BE1377CE21C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5627753" y="1845917"/>
            <a:ext cx="1299847" cy="889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26C54A5-E21F-E5D0-EC5F-01CB33452AA2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5627753" y="2545291"/>
            <a:ext cx="1299847" cy="189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9F7E76D-D0EB-5292-AE95-85D9FCA71744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5627753" y="1845917"/>
            <a:ext cx="1299847" cy="1683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1DA79B47-F12C-3BA0-E221-0986D7F7F797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5627753" y="2545291"/>
            <a:ext cx="1299847" cy="984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D2EC2E95-1194-C1F4-ACF5-FF6D835FF768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5627753" y="3529890"/>
            <a:ext cx="1299847" cy="404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A2B1116-B954-DB96-BE04-088921AD4F98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5627753" y="3239676"/>
            <a:ext cx="1299847" cy="290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35B3A666-61D6-1F41-53D8-46AFD0524A35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 flipV="1">
            <a:off x="5627753" y="2735179"/>
            <a:ext cx="1299847" cy="504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9FDC9929-A222-F4D8-6C77-C23F19C09B0F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5627753" y="2735179"/>
            <a:ext cx="1299847" cy="119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CAA514A-D85B-2AE9-4E58-14F00BE2F9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5627753" y="3529890"/>
            <a:ext cx="1299847" cy="1098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81882D0B-2C36-567B-8384-376B8BF2E652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5627753" y="2735179"/>
            <a:ext cx="1299847" cy="189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AFF300CB-8592-C2B3-2E10-33825AEC6BAE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5627753" y="3529890"/>
            <a:ext cx="1299847" cy="17929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1FD744B5-29DF-404B-968E-ECFEFAFB285C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5627753" y="2735179"/>
            <a:ext cx="1299847" cy="2587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973A5E2D-5194-66F1-0CDE-757C18703350}"/>
              </a:ext>
            </a:extLst>
          </p:cNvPr>
          <p:cNvSpPr txBox="1"/>
          <p:nvPr/>
        </p:nvSpPr>
        <p:spPr>
          <a:xfrm>
            <a:off x="1787933" y="1148862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578C797-7D62-CDA2-07A6-2A5C362140B1}"/>
              </a:ext>
            </a:extLst>
          </p:cNvPr>
          <p:cNvSpPr txBox="1"/>
          <p:nvPr/>
        </p:nvSpPr>
        <p:spPr>
          <a:xfrm>
            <a:off x="3092293" y="1143000"/>
            <a:ext cx="148758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Hidden layer 1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DC5EBAC-B4D2-E8E1-56C5-ADE3E2E2DA41}"/>
              </a:ext>
            </a:extLst>
          </p:cNvPr>
          <p:cNvSpPr txBox="1"/>
          <p:nvPr/>
        </p:nvSpPr>
        <p:spPr>
          <a:xfrm>
            <a:off x="4690159" y="1147879"/>
            <a:ext cx="148758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Hidden layer 2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2819D5B-FD07-5626-BF41-FEF1B0B005D2}"/>
              </a:ext>
            </a:extLst>
          </p:cNvPr>
          <p:cNvSpPr txBox="1"/>
          <p:nvPr/>
        </p:nvSpPr>
        <p:spPr>
          <a:xfrm>
            <a:off x="6775151" y="1146523"/>
            <a:ext cx="69249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451C42B7-BC78-7BE0-9302-81C65AAE3D27}"/>
                  </a:ext>
                </a:extLst>
              </p:cNvPr>
              <p:cNvSpPr txBox="1"/>
              <p:nvPr/>
            </p:nvSpPr>
            <p:spPr>
              <a:xfrm>
                <a:off x="838707" y="2190899"/>
                <a:ext cx="251672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955345FA-CC99-FC4A-8C3C-B3F01875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07" y="2190899"/>
                <a:ext cx="251672" cy="270652"/>
              </a:xfrm>
              <a:prstGeom prst="rect">
                <a:avLst/>
              </a:prstGeom>
              <a:blipFill>
                <a:blip r:embed="rId2"/>
                <a:stretch>
                  <a:fillRect l="-20000" r="-15000" b="-1363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92F3D0C5-A3B6-09FE-B254-35BFC681ACA9}"/>
                  </a:ext>
                </a:extLst>
              </p:cNvPr>
              <p:cNvSpPr txBox="1"/>
              <p:nvPr/>
            </p:nvSpPr>
            <p:spPr>
              <a:xfrm>
                <a:off x="838707" y="3001879"/>
                <a:ext cx="251672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CE3D16EB-F0D8-E842-9388-CA797274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07" y="3001879"/>
                <a:ext cx="251672" cy="270652"/>
              </a:xfrm>
              <a:prstGeom prst="rect">
                <a:avLst/>
              </a:prstGeom>
              <a:blipFill>
                <a:blip r:embed="rId3"/>
                <a:stretch>
                  <a:fillRect l="-20000" r="-15000" b="-1363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D30C6AA-3670-1D5B-9FEF-8A3ED71242F0}"/>
                  </a:ext>
                </a:extLst>
              </p:cNvPr>
              <p:cNvSpPr txBox="1"/>
              <p:nvPr/>
            </p:nvSpPr>
            <p:spPr>
              <a:xfrm>
                <a:off x="844072" y="4686070"/>
                <a:ext cx="256096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3BE4BDE6-82F1-6945-B748-5B8A59C2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72" y="4686070"/>
                <a:ext cx="256096" cy="270652"/>
              </a:xfrm>
              <a:prstGeom prst="rect">
                <a:avLst/>
              </a:prstGeom>
              <a:blipFill>
                <a:blip r:embed="rId4"/>
                <a:stretch>
                  <a:fillRect l="-14286" r="-14286" b="-272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" name="Oval 272">
            <a:extLst>
              <a:ext uri="{FF2B5EF4-FFF2-40B4-BE49-F238E27FC236}">
                <a16:creationId xmlns:a16="http://schemas.microsoft.com/office/drawing/2014/main" id="{2D86E176-B93A-87EA-449F-64F934EAFD95}"/>
              </a:ext>
            </a:extLst>
          </p:cNvPr>
          <p:cNvSpPr/>
          <p:nvPr/>
        </p:nvSpPr>
        <p:spPr>
          <a:xfrm>
            <a:off x="6950012" y="4133047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5133B8F3-00F7-0806-476D-3DB943C43D4B}"/>
              </a:ext>
            </a:extLst>
          </p:cNvPr>
          <p:cNvCxnSpPr>
            <a:cxnSpLocks/>
            <a:stCxn id="19" idx="6"/>
            <a:endCxn id="273" idx="2"/>
          </p:cNvCxnSpPr>
          <p:nvPr/>
        </p:nvCxnSpPr>
        <p:spPr>
          <a:xfrm>
            <a:off x="5627753" y="1845917"/>
            <a:ext cx="1322259" cy="2477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9C196E4B-24F9-CBC7-560B-74F9A67D7BA0}"/>
              </a:ext>
            </a:extLst>
          </p:cNvPr>
          <p:cNvCxnSpPr>
            <a:cxnSpLocks/>
            <a:stCxn id="20" idx="6"/>
            <a:endCxn id="273" idx="2"/>
          </p:cNvCxnSpPr>
          <p:nvPr/>
        </p:nvCxnSpPr>
        <p:spPr>
          <a:xfrm>
            <a:off x="5627753" y="2545291"/>
            <a:ext cx="1322259" cy="1778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1BF6254-6DDC-4A88-2B2A-4CAC99E740B1}"/>
              </a:ext>
            </a:extLst>
          </p:cNvPr>
          <p:cNvCxnSpPr>
            <a:cxnSpLocks/>
            <a:stCxn id="18" idx="6"/>
            <a:endCxn id="273" idx="2"/>
          </p:cNvCxnSpPr>
          <p:nvPr/>
        </p:nvCxnSpPr>
        <p:spPr>
          <a:xfrm>
            <a:off x="5627753" y="3239676"/>
            <a:ext cx="1322259" cy="1083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EFDC24F-0D58-2877-6FB0-E724E086D864}"/>
              </a:ext>
            </a:extLst>
          </p:cNvPr>
          <p:cNvCxnSpPr>
            <a:cxnSpLocks/>
            <a:stCxn id="21" idx="6"/>
            <a:endCxn id="273" idx="2"/>
          </p:cNvCxnSpPr>
          <p:nvPr/>
        </p:nvCxnSpPr>
        <p:spPr>
          <a:xfrm>
            <a:off x="5627753" y="3934061"/>
            <a:ext cx="1322259" cy="389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4B69640-DC5C-E085-EBB7-C39E0938574D}"/>
              </a:ext>
            </a:extLst>
          </p:cNvPr>
          <p:cNvCxnSpPr>
            <a:cxnSpLocks/>
            <a:stCxn id="22" idx="6"/>
            <a:endCxn id="273" idx="2"/>
          </p:cNvCxnSpPr>
          <p:nvPr/>
        </p:nvCxnSpPr>
        <p:spPr>
          <a:xfrm flipV="1">
            <a:off x="5627753" y="4323547"/>
            <a:ext cx="1322259" cy="304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7127A087-28C8-9983-F6E2-FF3760569783}"/>
              </a:ext>
            </a:extLst>
          </p:cNvPr>
          <p:cNvCxnSpPr>
            <a:cxnSpLocks/>
            <a:stCxn id="23" idx="6"/>
            <a:endCxn id="273" idx="2"/>
          </p:cNvCxnSpPr>
          <p:nvPr/>
        </p:nvCxnSpPr>
        <p:spPr>
          <a:xfrm flipV="1">
            <a:off x="5627753" y="4323547"/>
            <a:ext cx="1322259" cy="999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B2E7281-C1F6-7218-039C-D63B9FBE5B6E}"/>
                  </a:ext>
                </a:extLst>
              </p:cNvPr>
              <p:cNvSpPr txBox="1"/>
              <p:nvPr/>
            </p:nvSpPr>
            <p:spPr>
              <a:xfrm>
                <a:off x="8077200" y="2562951"/>
                <a:ext cx="262058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D2938FE-FDB1-3943-B4F9-0392758C9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562951"/>
                <a:ext cx="262058" cy="270652"/>
              </a:xfrm>
              <a:prstGeom prst="rect">
                <a:avLst/>
              </a:prstGeom>
              <a:blipFill>
                <a:blip r:embed="rId5"/>
                <a:stretch>
                  <a:fillRect l="-23810" t="-13043" r="-14286" b="-2608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164E9F2-C230-03BB-9A2E-B07C688178B6}"/>
                  </a:ext>
                </a:extLst>
              </p:cNvPr>
              <p:cNvSpPr txBox="1"/>
              <p:nvPr/>
            </p:nvSpPr>
            <p:spPr>
              <a:xfrm>
                <a:off x="8077200" y="3361949"/>
                <a:ext cx="262058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8D40D58-A4A3-CD40-8FC7-972DF8D5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361949"/>
                <a:ext cx="262058" cy="270652"/>
              </a:xfrm>
              <a:prstGeom prst="rect">
                <a:avLst/>
              </a:prstGeom>
              <a:blipFill>
                <a:blip r:embed="rId6"/>
                <a:stretch>
                  <a:fillRect l="-23810" t="-13043" r="-14286" b="-2608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33DF0696-D15F-E819-7B7C-2FD3A8DD21CD}"/>
                  </a:ext>
                </a:extLst>
              </p:cNvPr>
              <p:cNvSpPr txBox="1"/>
              <p:nvPr/>
            </p:nvSpPr>
            <p:spPr>
              <a:xfrm>
                <a:off x="8077200" y="4160947"/>
                <a:ext cx="267446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B6D4A25-E769-C24C-AEF9-9DB830C39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4160947"/>
                <a:ext cx="267446" cy="270652"/>
              </a:xfrm>
              <a:prstGeom prst="rect">
                <a:avLst/>
              </a:prstGeom>
              <a:blipFill>
                <a:blip r:embed="rId7"/>
                <a:stretch>
                  <a:fillRect l="-22727" t="-13636" r="-9091" b="-318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ED6F4AF3-0881-2835-B7EF-C23694C0AADD}"/>
                  </a:ext>
                </a:extLst>
              </p:cNvPr>
              <p:cNvSpPr txBox="1"/>
              <p:nvPr/>
            </p:nvSpPr>
            <p:spPr>
              <a:xfrm>
                <a:off x="2768810" y="5630958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CA172792-FE7A-AB4D-80BD-1FBE4AFD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10" y="5630958"/>
                <a:ext cx="513923" cy="288477"/>
              </a:xfrm>
              <a:prstGeom prst="rect">
                <a:avLst/>
              </a:prstGeom>
              <a:blipFill>
                <a:blip r:embed="rId8"/>
                <a:stretch>
                  <a:fillRect l="-9524" t="-8333" r="-9524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68D9E90C-0554-1ACC-7CF0-13ECAE4216B7}"/>
                  </a:ext>
                </a:extLst>
              </p:cNvPr>
              <p:cNvSpPr txBox="1"/>
              <p:nvPr/>
            </p:nvSpPr>
            <p:spPr>
              <a:xfrm>
                <a:off x="4405382" y="5632201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878AB5-54EA-9D4B-A3CF-E91EB2AF5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382" y="5632201"/>
                <a:ext cx="513923" cy="288477"/>
              </a:xfrm>
              <a:prstGeom prst="rect">
                <a:avLst/>
              </a:prstGeom>
              <a:blipFill>
                <a:blip r:embed="rId9"/>
                <a:stretch>
                  <a:fillRect l="-12195" t="-8333" r="-7317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787AC360-0CE1-643E-408E-79B380F2EF63}"/>
                  </a:ext>
                </a:extLst>
              </p:cNvPr>
              <p:cNvSpPr txBox="1"/>
              <p:nvPr/>
            </p:nvSpPr>
            <p:spPr>
              <a:xfrm>
                <a:off x="6031920" y="5630958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E09E12FA-419F-1D47-B120-DD6116F8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920" y="5630958"/>
                <a:ext cx="513923" cy="288477"/>
              </a:xfrm>
              <a:prstGeom prst="rect">
                <a:avLst/>
              </a:prstGeom>
              <a:blipFill>
                <a:blip r:embed="rId10"/>
                <a:stretch>
                  <a:fillRect l="-9524" t="-8333" r="-7143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877F8098-1FFD-16EE-D3E4-5D2660BEE19B}"/>
                  </a:ext>
                </a:extLst>
              </p:cNvPr>
              <p:cNvSpPr txBox="1"/>
              <p:nvPr/>
            </p:nvSpPr>
            <p:spPr>
              <a:xfrm>
                <a:off x="2768810" y="6255517"/>
                <a:ext cx="3968714" cy="556306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dirty="0" smtClean="0">
                              <a:effectLst/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1" i="1" dirty="0" smtClean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dirty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</m:d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8E0F4232-7AFB-0942-AB56-3450F88D1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10" y="6255517"/>
                <a:ext cx="3968714" cy="556306"/>
              </a:xfrm>
              <a:prstGeom prst="rect">
                <a:avLst/>
              </a:prstGeom>
              <a:blipFill>
                <a:blip r:embed="rId11"/>
                <a:stretch>
                  <a:fillRect l="-637" t="-175556" r="-1592" b="-25555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C55B16F6-F4B4-3184-187F-51D839BBB86D}"/>
                  </a:ext>
                </a:extLst>
              </p:cNvPr>
              <p:cNvSpPr/>
              <p:nvPr/>
            </p:nvSpPr>
            <p:spPr>
              <a:xfrm>
                <a:off x="759679" y="1347502"/>
                <a:ext cx="600549" cy="38081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87AC779-8CDC-7B40-8E63-9857AD8CC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79" y="1347502"/>
                <a:ext cx="600549" cy="380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A1E5DCAD-3F0B-4B86-0B0A-B2E3DEFFC120}"/>
                  </a:ext>
                </a:extLst>
              </p:cNvPr>
              <p:cNvSpPr/>
              <p:nvPr/>
            </p:nvSpPr>
            <p:spPr>
              <a:xfrm>
                <a:off x="7998385" y="1343123"/>
                <a:ext cx="605615" cy="38081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030EE44-5080-DF40-B989-B9734AF2E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385" y="1343123"/>
                <a:ext cx="605615" cy="380810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97F39F2F-3031-78E7-D26E-D920762B4560}"/>
                  </a:ext>
                </a:extLst>
              </p:cNvPr>
              <p:cNvSpPr/>
              <p:nvPr/>
            </p:nvSpPr>
            <p:spPr>
              <a:xfrm>
                <a:off x="1183271" y="5590530"/>
                <a:ext cx="473206" cy="3693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F03B4E1A-F8D3-1B44-A071-958BC7964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71" y="5590530"/>
                <a:ext cx="473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897EC7DE-62A3-994C-E3B1-04A653FBD7FC}"/>
              </a:ext>
            </a:extLst>
          </p:cNvPr>
          <p:cNvCxnSpPr/>
          <p:nvPr/>
        </p:nvCxnSpPr>
        <p:spPr>
          <a:xfrm>
            <a:off x="1787933" y="5775196"/>
            <a:ext cx="6504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9DE4DFB7-673F-BCE5-B2FE-6D504C700891}"/>
              </a:ext>
            </a:extLst>
          </p:cNvPr>
          <p:cNvCxnSpPr>
            <a:cxnSpLocks/>
          </p:cNvCxnSpPr>
          <p:nvPr/>
        </p:nvCxnSpPr>
        <p:spPr>
          <a:xfrm>
            <a:off x="981645" y="1723933"/>
            <a:ext cx="8955" cy="35115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03C0B54B-6943-7C53-174C-FD3AD64BAF75}"/>
              </a:ext>
            </a:extLst>
          </p:cNvPr>
          <p:cNvCxnSpPr>
            <a:cxnSpLocks/>
          </p:cNvCxnSpPr>
          <p:nvPr/>
        </p:nvCxnSpPr>
        <p:spPr>
          <a:xfrm>
            <a:off x="8201764" y="1792286"/>
            <a:ext cx="8955" cy="35115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5" name="TextBox 314">
            <a:extLst>
              <a:ext uri="{FF2B5EF4-FFF2-40B4-BE49-F238E27FC236}">
                <a16:creationId xmlns:a16="http://schemas.microsoft.com/office/drawing/2014/main" id="{BA61FFCA-B342-32DE-27CC-2FE8F1E87EA3}"/>
              </a:ext>
            </a:extLst>
          </p:cNvPr>
          <p:cNvSpPr txBox="1"/>
          <p:nvPr/>
        </p:nvSpPr>
        <p:spPr>
          <a:xfrm>
            <a:off x="655861" y="6389307"/>
            <a:ext cx="1782539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Loss optimization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D21E2F-47A1-F747-3955-A44BC1C3E2F3}"/>
              </a:ext>
            </a:extLst>
          </p:cNvPr>
          <p:cNvSpPr txBox="1"/>
          <p:nvPr/>
        </p:nvSpPr>
        <p:spPr>
          <a:xfrm>
            <a:off x="4919305" y="5955790"/>
            <a:ext cx="419345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Activation functions on linear regressions</a:t>
            </a:r>
          </a:p>
        </p:txBody>
      </p:sp>
    </p:spTree>
    <p:extLst>
      <p:ext uri="{BB962C8B-B14F-4D97-AF65-F5344CB8AC3E}">
        <p14:creationId xmlns:p14="http://schemas.microsoft.com/office/powerpoint/2010/main" val="260075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noProof="0" dirty="0">
                <a:effectLst/>
              </a:rPr>
              <a:t>Convolutional Neural </a:t>
            </a:r>
            <a:r>
              <a:rPr lang="en-US" dirty="0">
                <a:effectLst/>
              </a:rPr>
              <a:t>N</a:t>
            </a:r>
            <a:r>
              <a:rPr lang="en-US" noProof="0" dirty="0" err="1">
                <a:effectLst/>
              </a:rPr>
              <a:t>etwork</a:t>
            </a:r>
            <a:r>
              <a:rPr lang="en-US" noProof="0" dirty="0">
                <a:effectLst/>
              </a:rPr>
              <a:t> (CNN, </a:t>
            </a:r>
            <a:r>
              <a:rPr lang="en-US" noProof="0" dirty="0" err="1">
                <a:effectLst/>
              </a:rPr>
              <a:t>ConvNet</a:t>
            </a:r>
            <a:r>
              <a:rPr lang="en-US" noProof="0" dirty="0">
                <a:effectLst/>
              </a:rPr>
              <a:t>)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lvl="1"/>
            <a:r>
              <a:rPr lang="en-GB" sz="2000" b="0" dirty="0">
                <a:effectLst/>
              </a:rPr>
              <a:t>Inspired by the organization of the visual cortex</a:t>
            </a:r>
          </a:p>
          <a:p>
            <a:pPr lvl="1"/>
            <a:r>
              <a:rPr lang="en-GB" sz="2000" b="0" dirty="0">
                <a:effectLst/>
              </a:rPr>
              <a:t>Image processing: take in image input =&gt; assign importance to features/objects =&gt; differentiate</a:t>
            </a:r>
          </a:p>
          <a:p>
            <a:pPr lvl="1"/>
            <a:r>
              <a:rPr lang="en-GB" sz="2000" b="0" dirty="0">
                <a:effectLst/>
              </a:rPr>
              <a:t>Each neuron receives connections only from a subset of neurons in the previous layer</a:t>
            </a:r>
          </a:p>
          <a:p>
            <a:pPr lvl="1"/>
            <a:r>
              <a:rPr lang="en-GB" sz="2000" b="0" dirty="0">
                <a:effectLst/>
              </a:rPr>
              <a:t>Spatial and temporal dependency</a:t>
            </a:r>
          </a:p>
          <a:p>
            <a:pPr lvl="4"/>
            <a:endParaRPr lang="en-GB" sz="2000" noProof="0" dirty="0"/>
          </a:p>
          <a:p>
            <a:pPr lvl="3"/>
            <a:endParaRPr lang="en-GB" sz="2000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29AC-5AA7-8644-B665-7CF47F2B85DD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1470AE-B90D-ED41-9561-781DF66039EA}"/>
              </a:ext>
            </a:extLst>
          </p:cNvPr>
          <p:cNvSpPr/>
          <p:nvPr/>
        </p:nvSpPr>
        <p:spPr>
          <a:xfrm>
            <a:off x="18298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2BEF97-4FFF-644F-9456-F58FF199391C}"/>
              </a:ext>
            </a:extLst>
          </p:cNvPr>
          <p:cNvSpPr/>
          <p:nvPr/>
        </p:nvSpPr>
        <p:spPr>
          <a:xfrm>
            <a:off x="22462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9001F8-F3C9-9F49-A6E7-C87E25B3FE40}"/>
              </a:ext>
            </a:extLst>
          </p:cNvPr>
          <p:cNvSpPr/>
          <p:nvPr/>
        </p:nvSpPr>
        <p:spPr>
          <a:xfrm>
            <a:off x="10546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A821CC-24D0-3D4F-B590-E8AD8BA17F3E}"/>
              </a:ext>
            </a:extLst>
          </p:cNvPr>
          <p:cNvSpPr/>
          <p:nvPr/>
        </p:nvSpPr>
        <p:spPr>
          <a:xfrm>
            <a:off x="144801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BE0C99-46E6-0D44-81C3-2C39E6F97632}"/>
              </a:ext>
            </a:extLst>
          </p:cNvPr>
          <p:cNvSpPr/>
          <p:nvPr/>
        </p:nvSpPr>
        <p:spPr>
          <a:xfrm>
            <a:off x="37966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BCDC98-283F-024D-BEBB-35F237A1F04C}"/>
              </a:ext>
            </a:extLst>
          </p:cNvPr>
          <p:cNvSpPr/>
          <p:nvPr/>
        </p:nvSpPr>
        <p:spPr>
          <a:xfrm>
            <a:off x="34090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BBC204-2363-7A44-B29A-519B25EC8F1A}"/>
              </a:ext>
            </a:extLst>
          </p:cNvPr>
          <p:cNvSpPr/>
          <p:nvPr/>
        </p:nvSpPr>
        <p:spPr>
          <a:xfrm>
            <a:off x="30214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5ED867-7363-394B-8D65-B8B112EFDEAF}"/>
              </a:ext>
            </a:extLst>
          </p:cNvPr>
          <p:cNvSpPr/>
          <p:nvPr/>
        </p:nvSpPr>
        <p:spPr>
          <a:xfrm>
            <a:off x="26338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172DB7-626C-CB42-9B9F-C80FC9A7CE28}"/>
              </a:ext>
            </a:extLst>
          </p:cNvPr>
          <p:cNvSpPr/>
          <p:nvPr/>
        </p:nvSpPr>
        <p:spPr>
          <a:xfrm>
            <a:off x="18298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E84E4E-115C-1F4A-9A63-EAF09E8F27BD}"/>
              </a:ext>
            </a:extLst>
          </p:cNvPr>
          <p:cNvSpPr/>
          <p:nvPr/>
        </p:nvSpPr>
        <p:spPr>
          <a:xfrm>
            <a:off x="22462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AD9BBB-DCA4-3745-A886-D02115744A27}"/>
              </a:ext>
            </a:extLst>
          </p:cNvPr>
          <p:cNvSpPr/>
          <p:nvPr/>
        </p:nvSpPr>
        <p:spPr>
          <a:xfrm>
            <a:off x="10546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9EEFED-3CC0-7B4C-ABCC-97CF1D7A8035}"/>
              </a:ext>
            </a:extLst>
          </p:cNvPr>
          <p:cNvSpPr/>
          <p:nvPr/>
        </p:nvSpPr>
        <p:spPr>
          <a:xfrm>
            <a:off x="144801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7448B5-E7CF-CF42-A99E-C79D40FE71EE}"/>
              </a:ext>
            </a:extLst>
          </p:cNvPr>
          <p:cNvSpPr/>
          <p:nvPr/>
        </p:nvSpPr>
        <p:spPr>
          <a:xfrm>
            <a:off x="37966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9250B7-56BB-914C-BE34-E999A756DCCE}"/>
              </a:ext>
            </a:extLst>
          </p:cNvPr>
          <p:cNvSpPr/>
          <p:nvPr/>
        </p:nvSpPr>
        <p:spPr>
          <a:xfrm>
            <a:off x="34090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B34855-21AE-1740-A994-4196A70C7FDC}"/>
              </a:ext>
            </a:extLst>
          </p:cNvPr>
          <p:cNvSpPr/>
          <p:nvPr/>
        </p:nvSpPr>
        <p:spPr>
          <a:xfrm>
            <a:off x="30214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CEBCF3-15C3-6A49-96F0-BE875273B518}"/>
              </a:ext>
            </a:extLst>
          </p:cNvPr>
          <p:cNvSpPr/>
          <p:nvPr/>
        </p:nvSpPr>
        <p:spPr>
          <a:xfrm>
            <a:off x="26338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1ED175F-AECA-AB44-A06D-0A6425676DD8}"/>
              </a:ext>
            </a:extLst>
          </p:cNvPr>
          <p:cNvSpPr/>
          <p:nvPr/>
        </p:nvSpPr>
        <p:spPr>
          <a:xfrm>
            <a:off x="18298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A7A34A-F6FD-1946-A525-569194A4F520}"/>
              </a:ext>
            </a:extLst>
          </p:cNvPr>
          <p:cNvSpPr/>
          <p:nvPr/>
        </p:nvSpPr>
        <p:spPr>
          <a:xfrm>
            <a:off x="22462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A805102-C8B2-E348-BD2D-AD224AFF0872}"/>
              </a:ext>
            </a:extLst>
          </p:cNvPr>
          <p:cNvSpPr/>
          <p:nvPr/>
        </p:nvSpPr>
        <p:spPr>
          <a:xfrm>
            <a:off x="10546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3CE90E-6EB4-8E4F-969F-799AEBFCCF93}"/>
              </a:ext>
            </a:extLst>
          </p:cNvPr>
          <p:cNvSpPr/>
          <p:nvPr/>
        </p:nvSpPr>
        <p:spPr>
          <a:xfrm>
            <a:off x="144801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024D5C-A114-6741-A14B-E984E443E3A9}"/>
              </a:ext>
            </a:extLst>
          </p:cNvPr>
          <p:cNvSpPr/>
          <p:nvPr/>
        </p:nvSpPr>
        <p:spPr>
          <a:xfrm>
            <a:off x="37966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586BAD9-8C9B-BD48-9270-0740FB6F1089}"/>
              </a:ext>
            </a:extLst>
          </p:cNvPr>
          <p:cNvSpPr/>
          <p:nvPr/>
        </p:nvSpPr>
        <p:spPr>
          <a:xfrm>
            <a:off x="34090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3C5DE0-A9E4-5A4C-A4DD-39B57FEA95EC}"/>
              </a:ext>
            </a:extLst>
          </p:cNvPr>
          <p:cNvSpPr/>
          <p:nvPr/>
        </p:nvSpPr>
        <p:spPr>
          <a:xfrm>
            <a:off x="30214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696BD75-94AB-3444-9DF3-96AA7627DA67}"/>
              </a:ext>
            </a:extLst>
          </p:cNvPr>
          <p:cNvSpPr/>
          <p:nvPr/>
        </p:nvSpPr>
        <p:spPr>
          <a:xfrm>
            <a:off x="26338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004598-83DE-7C43-A3BD-F523B04F9058}"/>
              </a:ext>
            </a:extLst>
          </p:cNvPr>
          <p:cNvSpPr/>
          <p:nvPr/>
        </p:nvSpPr>
        <p:spPr>
          <a:xfrm>
            <a:off x="18298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AAC35B-1109-EF42-908A-374F248AC500}"/>
              </a:ext>
            </a:extLst>
          </p:cNvPr>
          <p:cNvSpPr/>
          <p:nvPr/>
        </p:nvSpPr>
        <p:spPr>
          <a:xfrm>
            <a:off x="22462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07CD15-1742-3646-A008-4791F28384A0}"/>
              </a:ext>
            </a:extLst>
          </p:cNvPr>
          <p:cNvSpPr/>
          <p:nvPr/>
        </p:nvSpPr>
        <p:spPr>
          <a:xfrm>
            <a:off x="10546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1D0F4F-AF6D-FF48-96F5-A2A8C7208758}"/>
              </a:ext>
            </a:extLst>
          </p:cNvPr>
          <p:cNvSpPr/>
          <p:nvPr/>
        </p:nvSpPr>
        <p:spPr>
          <a:xfrm>
            <a:off x="144801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4AB2A90-F9B3-1F45-BBA4-3E9EEE5BF546}"/>
              </a:ext>
            </a:extLst>
          </p:cNvPr>
          <p:cNvSpPr/>
          <p:nvPr/>
        </p:nvSpPr>
        <p:spPr>
          <a:xfrm>
            <a:off x="37966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AE786-0160-EE4B-9B13-3BACFACD5A36}"/>
              </a:ext>
            </a:extLst>
          </p:cNvPr>
          <p:cNvSpPr/>
          <p:nvPr/>
        </p:nvSpPr>
        <p:spPr>
          <a:xfrm>
            <a:off x="34090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E008A03-98FA-654A-9408-CBAB7A96B8BF}"/>
              </a:ext>
            </a:extLst>
          </p:cNvPr>
          <p:cNvSpPr/>
          <p:nvPr/>
        </p:nvSpPr>
        <p:spPr>
          <a:xfrm>
            <a:off x="30214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9A1728C-6715-B043-A03A-BD5FCFE87EC6}"/>
              </a:ext>
            </a:extLst>
          </p:cNvPr>
          <p:cNvSpPr/>
          <p:nvPr/>
        </p:nvSpPr>
        <p:spPr>
          <a:xfrm>
            <a:off x="26338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FB3647B-A9B3-834C-BFFE-9A524FD4140E}"/>
              </a:ext>
            </a:extLst>
          </p:cNvPr>
          <p:cNvSpPr/>
          <p:nvPr/>
        </p:nvSpPr>
        <p:spPr>
          <a:xfrm>
            <a:off x="18240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A6A1140-C8F6-FB4C-8705-842024427A77}"/>
              </a:ext>
            </a:extLst>
          </p:cNvPr>
          <p:cNvSpPr/>
          <p:nvPr/>
        </p:nvSpPr>
        <p:spPr>
          <a:xfrm>
            <a:off x="22404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4058329-DC91-CE4F-89DF-57489EA5DCEE}"/>
              </a:ext>
            </a:extLst>
          </p:cNvPr>
          <p:cNvSpPr/>
          <p:nvPr/>
        </p:nvSpPr>
        <p:spPr>
          <a:xfrm>
            <a:off x="10488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9B3BBC8-1E35-1B4A-89BB-39AC78904C82}"/>
              </a:ext>
            </a:extLst>
          </p:cNvPr>
          <p:cNvSpPr/>
          <p:nvPr/>
        </p:nvSpPr>
        <p:spPr>
          <a:xfrm>
            <a:off x="144225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030722F-6E10-1543-9F0F-B373E4307ECB}"/>
              </a:ext>
            </a:extLst>
          </p:cNvPr>
          <p:cNvSpPr/>
          <p:nvPr/>
        </p:nvSpPr>
        <p:spPr>
          <a:xfrm>
            <a:off x="37908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25DAC3-FF37-D343-AA3E-46EA615502EB}"/>
              </a:ext>
            </a:extLst>
          </p:cNvPr>
          <p:cNvSpPr/>
          <p:nvPr/>
        </p:nvSpPr>
        <p:spPr>
          <a:xfrm>
            <a:off x="34032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8784F7-64E8-BB48-89D4-F1881F72562C}"/>
              </a:ext>
            </a:extLst>
          </p:cNvPr>
          <p:cNvSpPr/>
          <p:nvPr/>
        </p:nvSpPr>
        <p:spPr>
          <a:xfrm>
            <a:off x="30156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EF786C-1638-6A4C-9537-AFF50DF3B1FC}"/>
              </a:ext>
            </a:extLst>
          </p:cNvPr>
          <p:cNvSpPr/>
          <p:nvPr/>
        </p:nvSpPr>
        <p:spPr>
          <a:xfrm>
            <a:off x="26280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9A3011C-7483-2049-BCDC-085C89430F75}"/>
              </a:ext>
            </a:extLst>
          </p:cNvPr>
          <p:cNvSpPr/>
          <p:nvPr/>
        </p:nvSpPr>
        <p:spPr>
          <a:xfrm>
            <a:off x="18240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5100A4C-45BE-3C42-A64C-AC00ED752EBF}"/>
              </a:ext>
            </a:extLst>
          </p:cNvPr>
          <p:cNvSpPr/>
          <p:nvPr/>
        </p:nvSpPr>
        <p:spPr>
          <a:xfrm>
            <a:off x="22404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23930D8-8A9F-EA4A-8A67-715D1BC3467F}"/>
              </a:ext>
            </a:extLst>
          </p:cNvPr>
          <p:cNvSpPr/>
          <p:nvPr/>
        </p:nvSpPr>
        <p:spPr>
          <a:xfrm>
            <a:off x="10488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33B255E-6CB6-D74C-AF78-A3884FCA7CE2}"/>
              </a:ext>
            </a:extLst>
          </p:cNvPr>
          <p:cNvSpPr/>
          <p:nvPr/>
        </p:nvSpPr>
        <p:spPr>
          <a:xfrm>
            <a:off x="144225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59FCB66-8910-8548-B02E-610B2A6DA1D1}"/>
              </a:ext>
            </a:extLst>
          </p:cNvPr>
          <p:cNvSpPr/>
          <p:nvPr/>
        </p:nvSpPr>
        <p:spPr>
          <a:xfrm>
            <a:off x="37908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283A616-C319-A144-BA3C-0E4D7A27BF70}"/>
              </a:ext>
            </a:extLst>
          </p:cNvPr>
          <p:cNvSpPr/>
          <p:nvPr/>
        </p:nvSpPr>
        <p:spPr>
          <a:xfrm>
            <a:off x="34032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34E2B2D-CD93-984A-8F89-D7884AEBA210}"/>
              </a:ext>
            </a:extLst>
          </p:cNvPr>
          <p:cNvSpPr/>
          <p:nvPr/>
        </p:nvSpPr>
        <p:spPr>
          <a:xfrm>
            <a:off x="30156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B07BCEA-909C-B34A-87C5-62B874A4FC90}"/>
              </a:ext>
            </a:extLst>
          </p:cNvPr>
          <p:cNvSpPr/>
          <p:nvPr/>
        </p:nvSpPr>
        <p:spPr>
          <a:xfrm>
            <a:off x="26280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701D045-3737-5140-940A-74BA8A87C500}"/>
              </a:ext>
            </a:extLst>
          </p:cNvPr>
          <p:cNvSpPr/>
          <p:nvPr/>
        </p:nvSpPr>
        <p:spPr>
          <a:xfrm>
            <a:off x="18240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E2C3D11-9837-5145-A3B5-B43C27BDDB71}"/>
              </a:ext>
            </a:extLst>
          </p:cNvPr>
          <p:cNvSpPr/>
          <p:nvPr/>
        </p:nvSpPr>
        <p:spPr>
          <a:xfrm>
            <a:off x="22404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4E6623B-4BF6-8F4C-9873-6BC500ED9839}"/>
              </a:ext>
            </a:extLst>
          </p:cNvPr>
          <p:cNvSpPr/>
          <p:nvPr/>
        </p:nvSpPr>
        <p:spPr>
          <a:xfrm>
            <a:off x="10488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E71ED46-0B4B-B442-9DE1-1403DBA6F757}"/>
              </a:ext>
            </a:extLst>
          </p:cNvPr>
          <p:cNvSpPr/>
          <p:nvPr/>
        </p:nvSpPr>
        <p:spPr>
          <a:xfrm>
            <a:off x="144225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8A8B31-C24B-2549-85E9-086EC668F34E}"/>
              </a:ext>
            </a:extLst>
          </p:cNvPr>
          <p:cNvSpPr/>
          <p:nvPr/>
        </p:nvSpPr>
        <p:spPr>
          <a:xfrm>
            <a:off x="37908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448DEF1-DC6E-F94D-A437-AFD8A9D26009}"/>
              </a:ext>
            </a:extLst>
          </p:cNvPr>
          <p:cNvSpPr/>
          <p:nvPr/>
        </p:nvSpPr>
        <p:spPr>
          <a:xfrm>
            <a:off x="34032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6918622-4E34-9346-9E89-0315E1D99A43}"/>
              </a:ext>
            </a:extLst>
          </p:cNvPr>
          <p:cNvSpPr/>
          <p:nvPr/>
        </p:nvSpPr>
        <p:spPr>
          <a:xfrm>
            <a:off x="30156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A441EA4-3BD8-EB4B-ABD0-B4539D4898C3}"/>
              </a:ext>
            </a:extLst>
          </p:cNvPr>
          <p:cNvSpPr/>
          <p:nvPr/>
        </p:nvSpPr>
        <p:spPr>
          <a:xfrm>
            <a:off x="26280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200B32D-53AE-C54D-A0D4-45A406B44915}"/>
              </a:ext>
            </a:extLst>
          </p:cNvPr>
          <p:cNvSpPr/>
          <p:nvPr/>
        </p:nvSpPr>
        <p:spPr>
          <a:xfrm>
            <a:off x="18240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6ED058A-51CE-EE4D-AE0C-F5F00C8D5B9B}"/>
              </a:ext>
            </a:extLst>
          </p:cNvPr>
          <p:cNvSpPr/>
          <p:nvPr/>
        </p:nvSpPr>
        <p:spPr>
          <a:xfrm>
            <a:off x="22404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6BBB5E6-AFF9-6949-8162-7D4D5E9E4371}"/>
              </a:ext>
            </a:extLst>
          </p:cNvPr>
          <p:cNvSpPr/>
          <p:nvPr/>
        </p:nvSpPr>
        <p:spPr>
          <a:xfrm>
            <a:off x="10488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4A26298-E72A-354D-BCC1-2A2255B5AB01}"/>
              </a:ext>
            </a:extLst>
          </p:cNvPr>
          <p:cNvSpPr/>
          <p:nvPr/>
        </p:nvSpPr>
        <p:spPr>
          <a:xfrm>
            <a:off x="144225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4827AB1-BE91-FA4B-A6B8-6DCEDE4A31FF}"/>
              </a:ext>
            </a:extLst>
          </p:cNvPr>
          <p:cNvSpPr/>
          <p:nvPr/>
        </p:nvSpPr>
        <p:spPr>
          <a:xfrm>
            <a:off x="37908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D5EB05E-F07D-1246-8795-3AB59AF55133}"/>
              </a:ext>
            </a:extLst>
          </p:cNvPr>
          <p:cNvSpPr/>
          <p:nvPr/>
        </p:nvSpPr>
        <p:spPr>
          <a:xfrm>
            <a:off x="34032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0647CCB-7330-6841-8A9C-1A4E4F827D62}"/>
              </a:ext>
            </a:extLst>
          </p:cNvPr>
          <p:cNvSpPr/>
          <p:nvPr/>
        </p:nvSpPr>
        <p:spPr>
          <a:xfrm>
            <a:off x="30156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24E0AE-934F-7944-9FD1-1334A7AF3C84}"/>
              </a:ext>
            </a:extLst>
          </p:cNvPr>
          <p:cNvSpPr/>
          <p:nvPr/>
        </p:nvSpPr>
        <p:spPr>
          <a:xfrm>
            <a:off x="26280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AE166D4-D9AC-014D-BD73-C93FE15A5442}"/>
              </a:ext>
            </a:extLst>
          </p:cNvPr>
          <p:cNvSpPr/>
          <p:nvPr/>
        </p:nvSpPr>
        <p:spPr>
          <a:xfrm>
            <a:off x="1838499" y="2900899"/>
            <a:ext cx="1191600" cy="1143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ED6EDB6-3463-6843-87C2-345B383EA774}"/>
              </a:ext>
            </a:extLst>
          </p:cNvPr>
          <p:cNvSpPr/>
          <p:nvPr/>
        </p:nvSpPr>
        <p:spPr>
          <a:xfrm>
            <a:off x="5791200" y="4424899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05C5C92-57B0-2241-AE81-67539210CFC3}"/>
              </a:ext>
            </a:extLst>
          </p:cNvPr>
          <p:cNvCxnSpPr>
            <a:endCxn id="117" idx="2"/>
          </p:cNvCxnSpPr>
          <p:nvPr/>
        </p:nvCxnSpPr>
        <p:spPr>
          <a:xfrm>
            <a:off x="1835619" y="2900899"/>
            <a:ext cx="3955581" cy="1714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1F4FF36-ABC1-7448-AE98-1E15AF60DBD4}"/>
              </a:ext>
            </a:extLst>
          </p:cNvPr>
          <p:cNvCxnSpPr>
            <a:cxnSpLocks/>
            <a:endCxn id="117" idx="2"/>
          </p:cNvCxnSpPr>
          <p:nvPr/>
        </p:nvCxnSpPr>
        <p:spPr>
          <a:xfrm>
            <a:off x="3030099" y="2900899"/>
            <a:ext cx="2761101" cy="1714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813D825-ACA1-FF4C-A9D5-E885BE83404D}"/>
              </a:ext>
            </a:extLst>
          </p:cNvPr>
          <p:cNvCxnSpPr>
            <a:cxnSpLocks/>
            <a:endCxn id="117" idx="2"/>
          </p:cNvCxnSpPr>
          <p:nvPr/>
        </p:nvCxnSpPr>
        <p:spPr>
          <a:xfrm>
            <a:off x="1838499" y="4043899"/>
            <a:ext cx="3952701" cy="571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6A49AC6-AD52-5B43-8E1B-DE5F4F9E9EC2}"/>
              </a:ext>
            </a:extLst>
          </p:cNvPr>
          <p:cNvCxnSpPr>
            <a:cxnSpLocks/>
            <a:endCxn id="117" idx="2"/>
          </p:cNvCxnSpPr>
          <p:nvPr/>
        </p:nvCxnSpPr>
        <p:spPr>
          <a:xfrm>
            <a:off x="3030099" y="4043899"/>
            <a:ext cx="2761101" cy="571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6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6B2EF1E-D66F-4644-82BA-A87DF35FF108}"/>
              </a:ext>
            </a:extLst>
          </p:cNvPr>
          <p:cNvGraphicFramePr>
            <a:graphicFrameLocks noGrp="1"/>
          </p:cNvGraphicFramePr>
          <p:nvPr/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7C4FC8-9A48-CF4C-B576-932C8695F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71821"/>
              </p:ext>
            </p:extLst>
          </p:nvPr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93BC6BE-6AE3-CF40-90C2-24EEE9652D50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67E3A-C86C-034C-A628-8755A1253022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F0891-D33D-9649-A98C-130CFC0E1320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9E19FC-D4A5-CC4F-9203-5A56A1490B91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374352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689355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891207"/>
              </p:ext>
            </p:extLst>
          </p:nvPr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97779A6-8B5A-C244-ACC4-529F4E5F4A8F}"/>
              </a:ext>
            </a:extLst>
          </p:cNvPr>
          <p:cNvGraphicFramePr>
            <a:graphicFrameLocks noGrp="1"/>
          </p:cNvGraphicFramePr>
          <p:nvPr/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03AFEC-E699-044C-B36E-46FC54164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795507"/>
              </p:ext>
            </p:extLst>
          </p:nvPr>
        </p:nvGraphicFramePr>
        <p:xfrm>
          <a:off x="6207300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4AA46FF-BF98-4142-AAEF-65F0F0344195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98D3D-5992-9040-B07C-E30AD757781A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83B3E-FF58-5547-8987-EB628FA649BD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280EE2-4951-8C4A-B9DE-F7F2A2AD6258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118769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35434 -0.058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16181-2B2F-D425-BA20-CF32387A3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2D559-4F66-F95E-B60F-5434A3E6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noProof="0" dirty="0">
                <a:effectLst/>
              </a:rPr>
              <a:t>Outline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9256717-FCFA-5EB2-C964-7F42582C5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4896000"/>
          </a:xfrm>
          <a:effectLst/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chemeClr val="accent1"/>
                </a:solidFill>
                <a:effectLst/>
              </a:rPr>
              <a:t>Autoencoders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effectLst/>
              </a:rPr>
              <a:t>Convolutional neural networks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effectLst/>
              </a:rPr>
              <a:t>Recurrent neural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77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41301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7DFF2B4-206D-B740-BD23-71B660378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87426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B4EA790-2016-DA49-94C7-9C4465C6D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207167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0B70B5C-0DBD-2643-A08F-F8328393F3D7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F8FE1-1A05-5843-BEE5-1E7AF1D147AA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68E92-4C96-AE49-BDEE-B0AA821CBC81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C46DD4-5A88-5342-A770-C4FC02C0AE6B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85404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29792 -0.059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3887006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5016C92-6CFB-0F4E-A04E-F3031B3A54C1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0B6B75-808D-5C42-B7D3-53BFD8439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206607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D673A1-AE89-C249-991D-5E8C9F562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045434"/>
              </p:ext>
            </p:extLst>
          </p:nvPr>
        </p:nvGraphicFramePr>
        <p:xfrm>
          <a:off x="6207300" y="2695096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6138C5D-06EE-4441-A6AB-BBFD30E16E91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88CDA-19DF-F942-AD83-7C1EBE779E01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F50F2-49DF-4A49-A404-48696C9241C9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52800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24792 -0.059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240834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C3361D5-8DF3-5B4A-94C1-71D51953E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613593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3412554-A08B-7E4A-B44D-0F759D366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054328"/>
              </p:ext>
            </p:extLst>
          </p:nvPr>
        </p:nvGraphicFramePr>
        <p:xfrm>
          <a:off x="6207301" y="2695096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2C0277-9E3E-BF45-A47D-5F57AC9F6D80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62403-7424-7140-8137-E140DB76F478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0EC5B-53AA-FD45-A9CC-DF73F0586A35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C3712-CAD0-C94C-A398-CC77F708DECA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156108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35625 0.01134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752566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20BE2CA-21F1-8847-BF52-C2CEDF7F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273129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EF9EF42-4F04-324E-B34B-654A58256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961206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2A51847-646B-384F-9A46-B26013814BFF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FBEF7-2353-0043-95D3-9F0295F7CF20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1CA74-FB97-F547-AF48-D6FC7AE90DE6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4BEEC-A893-DD4F-8D7D-3BED8F94F1C9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10782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29792 0.01134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783963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D66B3D-924F-4342-A54D-0759919DF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60857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23347C0-AE92-3E4D-BBD3-76AF3F4AE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377353"/>
              </p:ext>
            </p:extLst>
          </p:nvPr>
        </p:nvGraphicFramePr>
        <p:xfrm>
          <a:off x="6207301" y="2695096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1CD1CA5-CD7B-0B4D-A9AC-9D8AF6087365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056358-E0E5-3E42-900E-2D2306BA2FFB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B1A0-F7C3-4B44-BB9E-0880D867DE5F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EBE7C-2D7F-7242-A021-4BC76F936C12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226495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24792 0.01134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006721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087526A-5A86-204D-803A-CB9A202BA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648046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41432C-3B94-5247-A090-2AED4A05A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8852"/>
              </p:ext>
            </p:extLst>
          </p:nvPr>
        </p:nvGraphicFramePr>
        <p:xfrm>
          <a:off x="6207301" y="2695096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3DDC0A1-1289-8547-BE0C-10D3428E6F7A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7AB58-37A1-6245-9B45-7230552418A5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AB8940-6D36-E447-B1DD-5DAFF553E01A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F9D17-038F-2B48-BD65-D2DF622364CA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1468374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35625 0.08889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540082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855E10-0A3F-D148-98BD-B5C223F8D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52153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CF3817-CEFD-FD4B-9E15-5107B35A0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252314"/>
              </p:ext>
            </p:extLst>
          </p:nvPr>
        </p:nvGraphicFramePr>
        <p:xfrm>
          <a:off x="6207301" y="2695096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630FA5B-4943-AA40-8BBF-584E090EE2A8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CD194F-1943-2446-AF29-459C2A279340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AB47D-84CA-9D42-9A27-CAC0343D2648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BE7A4-F268-0F48-B63B-D3DB35B3A899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252643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 L -0.29792 0.08889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A13B436-F86B-8748-B3E4-0CFF353700B1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A7FE4-7831-0846-B1A2-407DA672EA8C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A7C0499-D3B6-6A49-9624-D5D23F83293C}"/>
              </a:ext>
            </a:extLst>
          </p:cNvPr>
          <p:cNvGraphicFramePr>
            <a:graphicFrameLocks noGrp="1"/>
          </p:cNvGraphicFramePr>
          <p:nvPr/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CE8052A-2559-184B-A02D-A4C4DDA0EC3F}"/>
              </a:ext>
            </a:extLst>
          </p:cNvPr>
          <p:cNvGraphicFramePr>
            <a:graphicFrameLocks noGrp="1"/>
          </p:cNvGraphicFramePr>
          <p:nvPr/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E4FC86F-25BE-954C-A4F4-8C171FB2E70A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275627-1C4F-C944-98AE-A6BCFE6F4D33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2623443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24792 0.08889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133037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A13B436-F86B-8748-B3E4-0CFF353700B1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A7FE4-7831-0846-B1A2-407DA672EA8C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A7C0499-D3B6-6A49-9624-D5D23F832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724553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CE8052A-2559-184B-A02D-A4C4DDA0E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815950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E4FC86F-25BE-954C-A4F4-8C171FB2E70A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D4C89-86F5-AC47-8391-661A43A4D8CA}"/>
              </a:ext>
            </a:extLst>
          </p:cNvPr>
          <p:cNvSpPr txBox="1"/>
          <p:nvPr/>
        </p:nvSpPr>
        <p:spPr>
          <a:xfrm>
            <a:off x="468141" y="5160677"/>
            <a:ext cx="4283224" cy="138499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Convolutional layers: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Extract low to high-level features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 spatial size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Limitation: sensitive to position of features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BB59DBD-E008-804D-A794-CA3413B21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99839"/>
              </p:ext>
            </p:extLst>
          </p:nvPr>
        </p:nvGraphicFramePr>
        <p:xfrm>
          <a:off x="5033088" y="4572000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E05319-68F6-A64C-B81A-70F00754B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73302"/>
              </p:ext>
            </p:extLst>
          </p:nvPr>
        </p:nvGraphicFramePr>
        <p:xfrm>
          <a:off x="6947868" y="4572000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65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068D-D6B6-3040-BB72-3215F832ABF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Pooling layer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5CFA92-565A-764B-878C-EFF65E8E6700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Down sampling: lower resolution + important features</a:t>
            </a:r>
          </a:p>
          <a:p>
            <a:pPr lvl="1"/>
            <a:r>
              <a:rPr lang="en-US" sz="2000" b="0" dirty="0">
                <a:effectLst/>
              </a:rPr>
              <a:t>After Convolutional layer + Nonlinearity (</a:t>
            </a:r>
            <a:r>
              <a:rPr lang="en-US" sz="2000" b="0" dirty="0" err="1">
                <a:effectLst/>
              </a:rPr>
              <a:t>ReLU</a:t>
            </a:r>
            <a:r>
              <a:rPr lang="en-US" sz="2000" b="0" dirty="0">
                <a:effectLst/>
              </a:rPr>
              <a:t>) for each feature map</a:t>
            </a:r>
          </a:p>
          <a:p>
            <a:pPr lvl="1"/>
            <a:r>
              <a:rPr lang="en-US" sz="2000" b="0" dirty="0">
                <a:effectLst/>
              </a:rPr>
              <a:t>Usually 2x2 pixels with stride of 2 pixels =&gt; reduce to ¼ feature map</a:t>
            </a:r>
          </a:p>
          <a:p>
            <a:pPr lvl="1"/>
            <a:r>
              <a:rPr lang="en-US" sz="2000" b="0" dirty="0">
                <a:effectLst/>
              </a:rPr>
              <a:t>Max or average pooling</a:t>
            </a:r>
          </a:p>
          <a:p>
            <a:pPr lvl="1"/>
            <a:r>
              <a:rPr lang="en-US" sz="2000" b="0" dirty="0">
                <a:effectLst/>
              </a:rPr>
              <a:t>Invariance to local translation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0A551C-F72B-D445-A1B5-299E1416A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988763"/>
              </p:ext>
            </p:extLst>
          </p:nvPr>
        </p:nvGraphicFramePr>
        <p:xfrm>
          <a:off x="2060785" y="4255800"/>
          <a:ext cx="1974848" cy="1957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0465870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407403149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898492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06010719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862489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648779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741285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0202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8B20DD-440A-7A42-9E8D-40F748DD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67989"/>
              </p:ext>
            </p:extLst>
          </p:nvPr>
        </p:nvGraphicFramePr>
        <p:xfrm>
          <a:off x="6095791" y="4029000"/>
          <a:ext cx="987424" cy="97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4260511161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532243606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5002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5087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E41A0F-4661-4345-A2FC-B08B5BE385E9}"/>
              </a:ext>
            </a:extLst>
          </p:cNvPr>
          <p:cNvCxnSpPr>
            <a:cxnSpLocks/>
          </p:cNvCxnSpPr>
          <p:nvPr/>
        </p:nvCxnSpPr>
        <p:spPr>
          <a:xfrm flipV="1">
            <a:off x="4554000" y="4518267"/>
            <a:ext cx="1161000" cy="72056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8F59F0F-EB23-1743-B60B-F2F30C218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80122"/>
              </p:ext>
            </p:extLst>
          </p:nvPr>
        </p:nvGraphicFramePr>
        <p:xfrm>
          <a:off x="6095791" y="5498466"/>
          <a:ext cx="987424" cy="97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4260511161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532243606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5002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5087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FFD814-AA57-D047-B55D-483E79E6A64E}"/>
              </a:ext>
            </a:extLst>
          </p:cNvPr>
          <p:cNvCxnSpPr>
            <a:cxnSpLocks/>
          </p:cNvCxnSpPr>
          <p:nvPr/>
        </p:nvCxnSpPr>
        <p:spPr>
          <a:xfrm>
            <a:off x="4554000" y="5234334"/>
            <a:ext cx="1161000" cy="7533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3A6E88-E34D-C546-BADC-C42D1F74F497}"/>
              </a:ext>
            </a:extLst>
          </p:cNvPr>
          <p:cNvSpPr txBox="1"/>
          <p:nvPr/>
        </p:nvSpPr>
        <p:spPr>
          <a:xfrm>
            <a:off x="4787500" y="4529818"/>
            <a:ext cx="43601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176439-8AB8-314B-811D-54D660193396}"/>
              </a:ext>
            </a:extLst>
          </p:cNvPr>
          <p:cNvSpPr txBox="1"/>
          <p:nvPr/>
        </p:nvSpPr>
        <p:spPr>
          <a:xfrm>
            <a:off x="4655053" y="5816868"/>
            <a:ext cx="833562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173330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noProof="0" dirty="0">
                <a:effectLst/>
              </a:rPr>
              <a:t>Neural </a:t>
            </a:r>
            <a:r>
              <a:rPr lang="en-US" dirty="0">
                <a:effectLst/>
              </a:rPr>
              <a:t>N</a:t>
            </a:r>
            <a:r>
              <a:rPr lang="en-US" noProof="0" dirty="0" err="1">
                <a:effectLst/>
              </a:rPr>
              <a:t>etwork</a:t>
            </a:r>
            <a:r>
              <a:rPr lang="en-US" noProof="0" dirty="0">
                <a:effectLst/>
              </a:rPr>
              <a:t> revisited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9CDA25-6AE9-6E44-A248-6F8B4897AA6F}"/>
              </a:ext>
            </a:extLst>
          </p:cNvPr>
          <p:cNvSpPr/>
          <p:nvPr/>
        </p:nvSpPr>
        <p:spPr>
          <a:xfrm>
            <a:off x="18586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EC4E2F-0826-A547-82B8-433C9130AFA9}"/>
              </a:ext>
            </a:extLst>
          </p:cNvPr>
          <p:cNvSpPr/>
          <p:nvPr/>
        </p:nvSpPr>
        <p:spPr>
          <a:xfrm>
            <a:off x="3546106" y="3024038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42E2A7-84B2-6A40-9E1A-3D910E7AAFAB}"/>
              </a:ext>
            </a:extLst>
          </p:cNvPr>
          <p:cNvSpPr/>
          <p:nvPr/>
        </p:nvSpPr>
        <p:spPr>
          <a:xfrm>
            <a:off x="3546106" y="1630279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CF4BE9-9920-6446-A110-BA930C61C1ED}"/>
              </a:ext>
            </a:extLst>
          </p:cNvPr>
          <p:cNvSpPr/>
          <p:nvPr/>
        </p:nvSpPr>
        <p:spPr>
          <a:xfrm>
            <a:off x="1858659" y="46534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880525-1420-2C4E-BAAD-9BB2DB77765A}"/>
              </a:ext>
            </a:extLst>
          </p:cNvPr>
          <p:cNvSpPr/>
          <p:nvPr/>
        </p:nvSpPr>
        <p:spPr>
          <a:xfrm>
            <a:off x="1858659" y="38152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8AB374-89D2-044C-81DA-C7E5D22C13FB}"/>
              </a:ext>
            </a:extLst>
          </p:cNvPr>
          <p:cNvSpPr/>
          <p:nvPr/>
        </p:nvSpPr>
        <p:spPr>
          <a:xfrm>
            <a:off x="1852059" y="29770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F7FA6A-6C70-0041-90B9-B20B9374F1C9}"/>
              </a:ext>
            </a:extLst>
          </p:cNvPr>
          <p:cNvSpPr/>
          <p:nvPr/>
        </p:nvSpPr>
        <p:spPr>
          <a:xfrm>
            <a:off x="3546106" y="232965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C6DF7-FACC-F344-9EC3-4ECF103E3B1D}"/>
              </a:ext>
            </a:extLst>
          </p:cNvPr>
          <p:cNvSpPr/>
          <p:nvPr/>
        </p:nvSpPr>
        <p:spPr>
          <a:xfrm>
            <a:off x="3546106" y="371842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F639A5-75AB-0D43-8990-77440325073B}"/>
              </a:ext>
            </a:extLst>
          </p:cNvPr>
          <p:cNvSpPr/>
          <p:nvPr/>
        </p:nvSpPr>
        <p:spPr>
          <a:xfrm>
            <a:off x="3546106" y="4412808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8A7867-9F47-F442-B681-384C3702FB07}"/>
              </a:ext>
            </a:extLst>
          </p:cNvPr>
          <p:cNvSpPr/>
          <p:nvPr/>
        </p:nvSpPr>
        <p:spPr>
          <a:xfrm>
            <a:off x="3546106" y="510719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4E3D54-BC8E-C140-9588-E4CE56392193}"/>
              </a:ext>
            </a:extLst>
          </p:cNvPr>
          <p:cNvSpPr/>
          <p:nvPr/>
        </p:nvSpPr>
        <p:spPr>
          <a:xfrm>
            <a:off x="5240153" y="3049176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84EA5-DF25-E247-850A-95D548F696AD}"/>
              </a:ext>
            </a:extLst>
          </p:cNvPr>
          <p:cNvSpPr/>
          <p:nvPr/>
        </p:nvSpPr>
        <p:spPr>
          <a:xfrm>
            <a:off x="5240153" y="1655417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597307-C1E1-5E42-AD24-E094DED080D9}"/>
              </a:ext>
            </a:extLst>
          </p:cNvPr>
          <p:cNvSpPr/>
          <p:nvPr/>
        </p:nvSpPr>
        <p:spPr>
          <a:xfrm>
            <a:off x="5240153" y="235479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5BB11D-C889-D14E-B64E-5BA9569DE2EF}"/>
              </a:ext>
            </a:extLst>
          </p:cNvPr>
          <p:cNvSpPr/>
          <p:nvPr/>
        </p:nvSpPr>
        <p:spPr>
          <a:xfrm>
            <a:off x="5240153" y="374356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51FBC8-CD67-D447-9D7E-A026B5C70EAA}"/>
              </a:ext>
            </a:extLst>
          </p:cNvPr>
          <p:cNvSpPr/>
          <p:nvPr/>
        </p:nvSpPr>
        <p:spPr>
          <a:xfrm>
            <a:off x="5240153" y="4437946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9326E4-AD07-F44F-AB64-A300BB561611}"/>
              </a:ext>
            </a:extLst>
          </p:cNvPr>
          <p:cNvSpPr/>
          <p:nvPr/>
        </p:nvSpPr>
        <p:spPr>
          <a:xfrm>
            <a:off x="5240153" y="513233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4FF2B1-48B9-E44E-A8B9-083FA3B922CF}"/>
              </a:ext>
            </a:extLst>
          </p:cNvPr>
          <p:cNvSpPr/>
          <p:nvPr/>
        </p:nvSpPr>
        <p:spPr>
          <a:xfrm>
            <a:off x="6927600" y="2544679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25CA97-2229-AA48-A93B-F8E657ADD2C4}"/>
              </a:ext>
            </a:extLst>
          </p:cNvPr>
          <p:cNvSpPr/>
          <p:nvPr/>
        </p:nvSpPr>
        <p:spPr>
          <a:xfrm>
            <a:off x="6927600" y="3339390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F7FC3-938D-3B43-95F7-77298F03DED8}"/>
              </a:ext>
            </a:extLst>
          </p:cNvPr>
          <p:cNvCxnSpPr>
            <a:stCxn id="3" idx="6"/>
            <a:endCxn id="10" idx="2"/>
          </p:cNvCxnSpPr>
          <p:nvPr/>
        </p:nvCxnSpPr>
        <p:spPr>
          <a:xfrm flipV="1">
            <a:off x="2246259" y="1820779"/>
            <a:ext cx="1299847" cy="508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6D03A6-DE5F-1940-8ED4-1DEB719645F0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2246259" y="2329399"/>
            <a:ext cx="1299847" cy="19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F7DF2B-36F4-2349-8D43-7DFB1F590D9A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2246259" y="2329399"/>
            <a:ext cx="1299847" cy="885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638CD2-029E-2142-9A77-D76B8CAAF231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2246259" y="2329399"/>
            <a:ext cx="1299847" cy="1579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4365DD-A002-7448-8D0C-500C432BC899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2246259" y="2329399"/>
            <a:ext cx="1299847" cy="22739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877E546-9A41-8244-BDC1-CF5EBA824D7B}"/>
              </a:ext>
            </a:extLst>
          </p:cNvPr>
          <p:cNvCxnSpPr>
            <a:cxnSpLocks/>
            <a:stCxn id="3" idx="6"/>
            <a:endCxn id="17" idx="2"/>
          </p:cNvCxnSpPr>
          <p:nvPr/>
        </p:nvCxnSpPr>
        <p:spPr>
          <a:xfrm>
            <a:off x="2246259" y="2329399"/>
            <a:ext cx="1299847" cy="29682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138AA6-1D75-D744-A448-617DBDFA1BE7}"/>
              </a:ext>
            </a:extLst>
          </p:cNvPr>
          <p:cNvCxnSpPr>
            <a:cxnSpLocks/>
            <a:stCxn id="13" idx="6"/>
            <a:endCxn id="10" idx="2"/>
          </p:cNvCxnSpPr>
          <p:nvPr/>
        </p:nvCxnSpPr>
        <p:spPr>
          <a:xfrm flipV="1">
            <a:off x="2239659" y="1820779"/>
            <a:ext cx="1306447" cy="1346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050FBD-FD1C-B445-B665-FFBBAA68B708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2239659" y="2520153"/>
            <a:ext cx="1306447" cy="647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5A03C5-8393-CE42-8D53-F586824FD7A3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>
            <a:off x="2239659" y="3167599"/>
            <a:ext cx="1306447" cy="46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37D963-2B1F-5144-8686-BB9A586AC152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2239659" y="3167599"/>
            <a:ext cx="1306447" cy="7413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04DD2E-597D-D042-99CC-42ECAAE12176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239659" y="3167599"/>
            <a:ext cx="1306447" cy="1435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87A1D9-319F-0C4E-9EAC-E75E37931884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239659" y="3167599"/>
            <a:ext cx="1306447" cy="21300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606BA7-04CB-3945-A32B-BB0D951617BE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 flipV="1">
            <a:off x="2246259" y="1820779"/>
            <a:ext cx="1299847" cy="2185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7EBE15D-4C0F-3942-AA47-0ECCA765445E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2246259" y="2520153"/>
            <a:ext cx="1299847" cy="1485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A9489C-77DF-7345-8752-33B0F8D37967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 flipV="1">
            <a:off x="2246259" y="3214538"/>
            <a:ext cx="1299847" cy="7912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1047AC5-23DA-EE44-BEAE-032807DE9765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2246259" y="3908923"/>
            <a:ext cx="1299847" cy="96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D50CFC5-609D-BB47-8992-3ACD7466ED0A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2246259" y="4005799"/>
            <a:ext cx="1299847" cy="597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E60729-AF62-F94C-AD58-EA1008CC64FD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2246259" y="4005799"/>
            <a:ext cx="1299847" cy="1291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9598372-D7DD-1242-9AC5-610F6EAD05EA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 flipV="1">
            <a:off x="2246259" y="1820779"/>
            <a:ext cx="1299847" cy="3023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A96D77-8691-2343-A843-1D6A00CE6CA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246259" y="2520153"/>
            <a:ext cx="1299847" cy="2323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24A1D19-6730-F945-85B1-852F0E132B55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 flipV="1">
            <a:off x="2246259" y="3214538"/>
            <a:ext cx="1299847" cy="1629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0D5A652-E642-9949-A716-68A8D9D3ECD7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2246259" y="3908923"/>
            <a:ext cx="1299847" cy="9350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1A288F9-44EB-9E49-813E-B5EC67DB870E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2246259" y="4603308"/>
            <a:ext cx="1299847" cy="2406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58F074B-7674-C749-BD51-704AD52913AE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2246259" y="4843999"/>
            <a:ext cx="1299847" cy="453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F77CA8A-BB13-184F-93CD-114AEF3C6F4C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>
            <a:off x="3933706" y="1820779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4F85F75-6C66-054B-B5F9-C6F37E7CCCD0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>
            <a:off x="3933706" y="1820779"/>
            <a:ext cx="1306447" cy="724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9BFDDDB-E7B2-E44E-8C37-870754C9B237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3933706" y="1820779"/>
            <a:ext cx="1306447" cy="14188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222DE2E-7B7C-2642-B6AF-1E2F509C2360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933706" y="1820779"/>
            <a:ext cx="1306447" cy="2113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654764-3D7E-4C44-A7E0-D6542DF81919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933706" y="1820779"/>
            <a:ext cx="1306447" cy="28076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2178AE-6DE7-D444-B17D-0C3484149088}"/>
              </a:ext>
            </a:extLst>
          </p:cNvPr>
          <p:cNvCxnSpPr>
            <a:cxnSpLocks/>
            <a:stCxn id="10" idx="6"/>
            <a:endCxn id="23" idx="2"/>
          </p:cNvCxnSpPr>
          <p:nvPr/>
        </p:nvCxnSpPr>
        <p:spPr>
          <a:xfrm>
            <a:off x="3933706" y="1820779"/>
            <a:ext cx="1306447" cy="3502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6ABD9A5-5AA6-9946-9575-139FEF36D05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33706" y="1845917"/>
            <a:ext cx="1306447" cy="67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A261E2B-EC51-644B-AEF6-4617795B20E2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3933706" y="252015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C4735BE-990B-FF4E-914B-A6FF1F48D531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3933706" y="2520153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E0DD683-5784-5D4C-B10F-C9E14DCC3B39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3933706" y="2520153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5E8044D-43D5-6149-97BC-620E57F6D121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>
            <a:off x="3933706" y="2520153"/>
            <a:ext cx="1306447" cy="2108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6A76409-A0D0-0C4A-AB47-FFA5C6F94037}"/>
              </a:ext>
            </a:extLst>
          </p:cNvPr>
          <p:cNvCxnSpPr>
            <a:cxnSpLocks/>
            <a:stCxn id="14" idx="6"/>
            <a:endCxn id="23" idx="2"/>
          </p:cNvCxnSpPr>
          <p:nvPr/>
        </p:nvCxnSpPr>
        <p:spPr>
          <a:xfrm>
            <a:off x="3933706" y="2520153"/>
            <a:ext cx="1306447" cy="2802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52A6CF0-7583-7F42-BA06-834710F7143A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3933706" y="1845917"/>
            <a:ext cx="1306447" cy="13686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724FF92-21FD-8640-8F24-7F6B6B9E530B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3933706" y="2545291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5B7483A-73C6-EB40-AFE7-40D76355BD4C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3933706" y="3214538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59C962-8217-D64E-8C89-23B00F20D63C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3933706" y="3214538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D029AC7-D3E6-424B-957C-C50C0A3DEEE7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933706" y="3214538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A87A2A6-4E54-E846-A8CF-5D916D30149B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3933706" y="3214538"/>
            <a:ext cx="1306447" cy="2108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20D72A2-EB61-FA44-AB18-C3A1B42F875D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3933706" y="1845917"/>
            <a:ext cx="1306447" cy="20630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D83DD26-0A44-E042-9E33-163AA992745B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3933706" y="2545291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AE2C9ED-7F89-E847-B45E-3AB23CD7727A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933706" y="3239676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10F8DEEC-B045-2847-98F2-88C0B2EF29ED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>
            <a:off x="3933706" y="390892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846B4A4-4A02-7044-86B5-A020F1000485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3933706" y="3908923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0B179A8-1882-D845-845D-A85332381F02}"/>
              </a:ext>
            </a:extLst>
          </p:cNvPr>
          <p:cNvCxnSpPr>
            <a:cxnSpLocks/>
            <a:stCxn id="15" idx="6"/>
            <a:endCxn id="23" idx="2"/>
          </p:cNvCxnSpPr>
          <p:nvPr/>
        </p:nvCxnSpPr>
        <p:spPr>
          <a:xfrm>
            <a:off x="3933706" y="3908923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5672049-E4AC-A642-9B1F-3D25EC29BCB2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3933706" y="1845917"/>
            <a:ext cx="1306447" cy="2757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D33F641-8C5D-DB4A-9A84-D1A432331F54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3933706" y="2545291"/>
            <a:ext cx="1306447" cy="2058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B2BAB776-88E0-5047-8858-73FB84322745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3933706" y="3239676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5C18C54-39F0-344B-A595-650FFDABF85B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3933706" y="3934061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0B96864-9D26-274E-B65B-42ADBD670D27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3933706" y="4603308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580E771-86DD-C040-B11F-AA03406BCB6E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3933706" y="4603308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EFA503-A845-C045-9B98-9B15CD5639F4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 flipV="1">
            <a:off x="3933706" y="1845917"/>
            <a:ext cx="1306447" cy="3451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2FD9183-E528-3146-A036-48FF510BD5C2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3933706" y="2545291"/>
            <a:ext cx="1306447" cy="2752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90DE9B41-01CC-8642-8B52-FB20696269F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3933706" y="3239676"/>
            <a:ext cx="1306447" cy="2058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393CA6F2-9B83-3D4A-A34B-7C59EE824D62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3933706" y="3934061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04A96C0E-2CB7-AF4F-B900-AFAF869598EC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 flipV="1">
            <a:off x="3933706" y="4628446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B2C0F6EB-3555-F34B-B0CB-D72EDFB0DFC1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933706" y="529769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EB496AD-D407-3946-A2F5-4CEF58949E6C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5627753" y="1845917"/>
            <a:ext cx="1299847" cy="889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C210C09C-2F63-2C46-9E4C-55B6BBA11FBE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5627753" y="2545291"/>
            <a:ext cx="1299847" cy="189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6CB35DBE-4513-D645-91E4-61F04998CC00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5627753" y="1845917"/>
            <a:ext cx="1299847" cy="1683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411246C-E591-FD4C-8BD0-B31B54D45C4E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5627753" y="2545291"/>
            <a:ext cx="1299847" cy="984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F0BDA8C-4740-934F-912C-89A05EDEAC34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5627753" y="3529890"/>
            <a:ext cx="1299847" cy="404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591752B-B134-004D-B1B5-0DCB7807CC29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5627753" y="3239676"/>
            <a:ext cx="1299847" cy="290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022AA137-1278-0A44-9163-03550BC084AE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 flipV="1">
            <a:off x="5627753" y="2735179"/>
            <a:ext cx="1299847" cy="504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68C87AFA-7FBB-F241-8C36-6A63E09F9B87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5627753" y="2735179"/>
            <a:ext cx="1299847" cy="119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EE611AA1-0825-F342-90C3-360979236B5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5627753" y="3529890"/>
            <a:ext cx="1299847" cy="1098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EE491FE6-4C16-7846-90ED-4689FCC3349F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5627753" y="2735179"/>
            <a:ext cx="1299847" cy="189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5B0ED773-4C69-9F42-BD79-9ED3828F1F5F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5627753" y="3529890"/>
            <a:ext cx="1299847" cy="17929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66B8BCAC-BC21-BC48-801F-0F92E00BB446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5627753" y="2735179"/>
            <a:ext cx="1299847" cy="2587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FBC93A55-E673-B343-A905-C1C0EE5FE4B9}"/>
              </a:ext>
            </a:extLst>
          </p:cNvPr>
          <p:cNvSpPr txBox="1"/>
          <p:nvPr/>
        </p:nvSpPr>
        <p:spPr>
          <a:xfrm>
            <a:off x="1787933" y="1148862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A0775DF-FAA1-FA45-A9F0-CB11E20823BE}"/>
              </a:ext>
            </a:extLst>
          </p:cNvPr>
          <p:cNvSpPr txBox="1"/>
          <p:nvPr/>
        </p:nvSpPr>
        <p:spPr>
          <a:xfrm>
            <a:off x="3092293" y="1143000"/>
            <a:ext cx="148758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Hidden layer 1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CB9B0DC-38AE-7146-81ED-E00D52B3DC63}"/>
              </a:ext>
            </a:extLst>
          </p:cNvPr>
          <p:cNvSpPr txBox="1"/>
          <p:nvPr/>
        </p:nvSpPr>
        <p:spPr>
          <a:xfrm>
            <a:off x="4690159" y="1147879"/>
            <a:ext cx="148758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Hidden layer 2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4E21CE6-CD95-B24F-8A94-F85761A46AFF}"/>
              </a:ext>
            </a:extLst>
          </p:cNvPr>
          <p:cNvSpPr txBox="1"/>
          <p:nvPr/>
        </p:nvSpPr>
        <p:spPr>
          <a:xfrm>
            <a:off x="6775151" y="1146523"/>
            <a:ext cx="69249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955345FA-CC99-FC4A-8C3C-B3F0187596AD}"/>
                  </a:ext>
                </a:extLst>
              </p:cNvPr>
              <p:cNvSpPr txBox="1"/>
              <p:nvPr/>
            </p:nvSpPr>
            <p:spPr>
              <a:xfrm>
                <a:off x="838707" y="2190899"/>
                <a:ext cx="251672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955345FA-CC99-FC4A-8C3C-B3F01875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07" y="2190899"/>
                <a:ext cx="251672" cy="270652"/>
              </a:xfrm>
              <a:prstGeom prst="rect">
                <a:avLst/>
              </a:prstGeom>
              <a:blipFill>
                <a:blip r:embed="rId2"/>
                <a:stretch>
                  <a:fillRect l="-20000" r="-15000" b="-1363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CE3D16EB-F0D8-E842-9388-CA797274C9F1}"/>
                  </a:ext>
                </a:extLst>
              </p:cNvPr>
              <p:cNvSpPr txBox="1"/>
              <p:nvPr/>
            </p:nvSpPr>
            <p:spPr>
              <a:xfrm>
                <a:off x="838707" y="3001879"/>
                <a:ext cx="251672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CE3D16EB-F0D8-E842-9388-CA797274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07" y="3001879"/>
                <a:ext cx="251672" cy="270652"/>
              </a:xfrm>
              <a:prstGeom prst="rect">
                <a:avLst/>
              </a:prstGeom>
              <a:blipFill>
                <a:blip r:embed="rId3"/>
                <a:stretch>
                  <a:fillRect l="-20000" r="-15000" b="-1363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3BE4BDE6-82F1-6945-B748-5B8A59C2A4DD}"/>
                  </a:ext>
                </a:extLst>
              </p:cNvPr>
              <p:cNvSpPr txBox="1"/>
              <p:nvPr/>
            </p:nvSpPr>
            <p:spPr>
              <a:xfrm>
                <a:off x="844072" y="4686070"/>
                <a:ext cx="256096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3BE4BDE6-82F1-6945-B748-5B8A59C2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72" y="4686070"/>
                <a:ext cx="256096" cy="270652"/>
              </a:xfrm>
              <a:prstGeom prst="rect">
                <a:avLst/>
              </a:prstGeom>
              <a:blipFill>
                <a:blip r:embed="rId4"/>
                <a:stretch>
                  <a:fillRect l="-14286" r="-14286" b="-272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" name="Oval 272">
            <a:extLst>
              <a:ext uri="{FF2B5EF4-FFF2-40B4-BE49-F238E27FC236}">
                <a16:creationId xmlns:a16="http://schemas.microsoft.com/office/drawing/2014/main" id="{3B4C5140-63E5-A344-96D7-0318016E15D9}"/>
              </a:ext>
            </a:extLst>
          </p:cNvPr>
          <p:cNvSpPr/>
          <p:nvPr/>
        </p:nvSpPr>
        <p:spPr>
          <a:xfrm>
            <a:off x="6950012" y="4133047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21B9B96-2BFB-CF46-B6E1-09AD8D2613CB}"/>
              </a:ext>
            </a:extLst>
          </p:cNvPr>
          <p:cNvCxnSpPr>
            <a:cxnSpLocks/>
            <a:stCxn id="19" idx="6"/>
            <a:endCxn id="273" idx="2"/>
          </p:cNvCxnSpPr>
          <p:nvPr/>
        </p:nvCxnSpPr>
        <p:spPr>
          <a:xfrm>
            <a:off x="5627753" y="1845917"/>
            <a:ext cx="1322259" cy="2477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D2C93A8C-FCC1-6948-8FC4-A65AA0333AF9}"/>
              </a:ext>
            </a:extLst>
          </p:cNvPr>
          <p:cNvCxnSpPr>
            <a:cxnSpLocks/>
            <a:stCxn id="20" idx="6"/>
            <a:endCxn id="273" idx="2"/>
          </p:cNvCxnSpPr>
          <p:nvPr/>
        </p:nvCxnSpPr>
        <p:spPr>
          <a:xfrm>
            <a:off x="5627753" y="2545291"/>
            <a:ext cx="1322259" cy="1778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5F7044D7-2CDA-9449-8D8D-15354B33EDC7}"/>
              </a:ext>
            </a:extLst>
          </p:cNvPr>
          <p:cNvCxnSpPr>
            <a:cxnSpLocks/>
            <a:stCxn id="18" idx="6"/>
            <a:endCxn id="273" idx="2"/>
          </p:cNvCxnSpPr>
          <p:nvPr/>
        </p:nvCxnSpPr>
        <p:spPr>
          <a:xfrm>
            <a:off x="5627753" y="3239676"/>
            <a:ext cx="1322259" cy="1083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C085CFE1-63D6-644A-9293-5E3C52698199}"/>
              </a:ext>
            </a:extLst>
          </p:cNvPr>
          <p:cNvCxnSpPr>
            <a:cxnSpLocks/>
            <a:stCxn id="21" idx="6"/>
            <a:endCxn id="273" idx="2"/>
          </p:cNvCxnSpPr>
          <p:nvPr/>
        </p:nvCxnSpPr>
        <p:spPr>
          <a:xfrm>
            <a:off x="5627753" y="3934061"/>
            <a:ext cx="1322259" cy="389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AD533958-83B5-1240-82A8-E851114F1487}"/>
              </a:ext>
            </a:extLst>
          </p:cNvPr>
          <p:cNvCxnSpPr>
            <a:cxnSpLocks/>
            <a:stCxn id="22" idx="6"/>
            <a:endCxn id="273" idx="2"/>
          </p:cNvCxnSpPr>
          <p:nvPr/>
        </p:nvCxnSpPr>
        <p:spPr>
          <a:xfrm flipV="1">
            <a:off x="5627753" y="4323547"/>
            <a:ext cx="1322259" cy="304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4EFF988C-21E3-AA41-BB50-D182CFF73B19}"/>
              </a:ext>
            </a:extLst>
          </p:cNvPr>
          <p:cNvCxnSpPr>
            <a:cxnSpLocks/>
            <a:stCxn id="23" idx="6"/>
            <a:endCxn id="273" idx="2"/>
          </p:cNvCxnSpPr>
          <p:nvPr/>
        </p:nvCxnSpPr>
        <p:spPr>
          <a:xfrm flipV="1">
            <a:off x="5627753" y="4323547"/>
            <a:ext cx="1322259" cy="999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D2938FE-FDB1-3943-B4F9-0392758C9EEC}"/>
                  </a:ext>
                </a:extLst>
              </p:cNvPr>
              <p:cNvSpPr txBox="1"/>
              <p:nvPr/>
            </p:nvSpPr>
            <p:spPr>
              <a:xfrm>
                <a:off x="8077200" y="2562951"/>
                <a:ext cx="262058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D2938FE-FDB1-3943-B4F9-0392758C9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562951"/>
                <a:ext cx="262058" cy="270652"/>
              </a:xfrm>
              <a:prstGeom prst="rect">
                <a:avLst/>
              </a:prstGeom>
              <a:blipFill>
                <a:blip r:embed="rId5"/>
                <a:stretch>
                  <a:fillRect l="-23810" t="-13043" r="-14286" b="-2608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8D40D58-A4A3-CD40-8FC7-972DF8D5AD34}"/>
                  </a:ext>
                </a:extLst>
              </p:cNvPr>
              <p:cNvSpPr txBox="1"/>
              <p:nvPr/>
            </p:nvSpPr>
            <p:spPr>
              <a:xfrm>
                <a:off x="8077200" y="3361949"/>
                <a:ext cx="262058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8D40D58-A4A3-CD40-8FC7-972DF8D5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361949"/>
                <a:ext cx="262058" cy="270652"/>
              </a:xfrm>
              <a:prstGeom prst="rect">
                <a:avLst/>
              </a:prstGeom>
              <a:blipFill>
                <a:blip r:embed="rId6"/>
                <a:stretch>
                  <a:fillRect l="-23810" t="-13043" r="-14286" b="-2608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B6D4A25-E769-C24C-AEF9-9DB830C39D30}"/>
                  </a:ext>
                </a:extLst>
              </p:cNvPr>
              <p:cNvSpPr txBox="1"/>
              <p:nvPr/>
            </p:nvSpPr>
            <p:spPr>
              <a:xfrm>
                <a:off x="8077200" y="4160947"/>
                <a:ext cx="267446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B6D4A25-E769-C24C-AEF9-9DB830C39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4160947"/>
                <a:ext cx="267446" cy="270652"/>
              </a:xfrm>
              <a:prstGeom prst="rect">
                <a:avLst/>
              </a:prstGeom>
              <a:blipFill>
                <a:blip r:embed="rId7"/>
                <a:stretch>
                  <a:fillRect l="-22727" t="-13636" r="-9091" b="-318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CA172792-FE7A-AB4D-80BD-1FBE4AFD2D4C}"/>
                  </a:ext>
                </a:extLst>
              </p:cNvPr>
              <p:cNvSpPr txBox="1"/>
              <p:nvPr/>
            </p:nvSpPr>
            <p:spPr>
              <a:xfrm>
                <a:off x="2768810" y="5630958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CA172792-FE7A-AB4D-80BD-1FBE4AFD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10" y="5630958"/>
                <a:ext cx="513923" cy="288477"/>
              </a:xfrm>
              <a:prstGeom prst="rect">
                <a:avLst/>
              </a:prstGeom>
              <a:blipFill>
                <a:blip r:embed="rId8"/>
                <a:stretch>
                  <a:fillRect l="-9524" t="-8333" r="-9524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878AB5-54EA-9D4B-A3CF-E91EB2AF56D9}"/>
                  </a:ext>
                </a:extLst>
              </p:cNvPr>
              <p:cNvSpPr txBox="1"/>
              <p:nvPr/>
            </p:nvSpPr>
            <p:spPr>
              <a:xfrm>
                <a:off x="4405382" y="5632201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878AB5-54EA-9D4B-A3CF-E91EB2AF5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382" y="5632201"/>
                <a:ext cx="513923" cy="288477"/>
              </a:xfrm>
              <a:prstGeom prst="rect">
                <a:avLst/>
              </a:prstGeom>
              <a:blipFill>
                <a:blip r:embed="rId9"/>
                <a:stretch>
                  <a:fillRect l="-12195" t="-8333" r="-7317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E09E12FA-419F-1D47-B120-DD6116F86FE5}"/>
                  </a:ext>
                </a:extLst>
              </p:cNvPr>
              <p:cNvSpPr txBox="1"/>
              <p:nvPr/>
            </p:nvSpPr>
            <p:spPr>
              <a:xfrm>
                <a:off x="6031920" y="5630958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E09E12FA-419F-1D47-B120-DD6116F8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920" y="5630958"/>
                <a:ext cx="513923" cy="288477"/>
              </a:xfrm>
              <a:prstGeom prst="rect">
                <a:avLst/>
              </a:prstGeom>
              <a:blipFill>
                <a:blip r:embed="rId10"/>
                <a:stretch>
                  <a:fillRect l="-9524" t="-8333" r="-7143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8E0F4232-7AFB-0942-AB56-3450F88D1B01}"/>
                  </a:ext>
                </a:extLst>
              </p:cNvPr>
              <p:cNvSpPr txBox="1"/>
              <p:nvPr/>
            </p:nvSpPr>
            <p:spPr>
              <a:xfrm>
                <a:off x="2768810" y="6255517"/>
                <a:ext cx="3968714" cy="556306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dirty="0" smtClean="0">
                              <a:effectLst/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1" i="1" dirty="0" smtClean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dirty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</m:d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8E0F4232-7AFB-0942-AB56-3450F88D1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10" y="6255517"/>
                <a:ext cx="3968714" cy="556306"/>
              </a:xfrm>
              <a:prstGeom prst="rect">
                <a:avLst/>
              </a:prstGeom>
              <a:blipFill>
                <a:blip r:embed="rId11"/>
                <a:stretch>
                  <a:fillRect l="-637" t="-175556" r="-1592" b="-25555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87AC779-8CDC-7B40-8E63-9857AD8CC5F2}"/>
                  </a:ext>
                </a:extLst>
              </p:cNvPr>
              <p:cNvSpPr/>
              <p:nvPr/>
            </p:nvSpPr>
            <p:spPr>
              <a:xfrm>
                <a:off x="759679" y="1347502"/>
                <a:ext cx="600549" cy="38081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87AC779-8CDC-7B40-8E63-9857AD8CC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79" y="1347502"/>
                <a:ext cx="600549" cy="380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030EE44-5080-DF40-B989-B9734AF2E782}"/>
                  </a:ext>
                </a:extLst>
              </p:cNvPr>
              <p:cNvSpPr/>
              <p:nvPr/>
            </p:nvSpPr>
            <p:spPr>
              <a:xfrm>
                <a:off x="7998385" y="1343123"/>
                <a:ext cx="605615" cy="38081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030EE44-5080-DF40-B989-B9734AF2E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385" y="1343123"/>
                <a:ext cx="605615" cy="380810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F03B4E1A-F8D3-1B44-A071-958BC796429F}"/>
                  </a:ext>
                </a:extLst>
              </p:cNvPr>
              <p:cNvSpPr/>
              <p:nvPr/>
            </p:nvSpPr>
            <p:spPr>
              <a:xfrm>
                <a:off x="1183271" y="5590530"/>
                <a:ext cx="473206" cy="3693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F03B4E1A-F8D3-1B44-A071-958BC7964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71" y="5590530"/>
                <a:ext cx="473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7C8ABBF-D47F-0D4C-BCB6-2C795D966178}"/>
              </a:ext>
            </a:extLst>
          </p:cNvPr>
          <p:cNvCxnSpPr/>
          <p:nvPr/>
        </p:nvCxnSpPr>
        <p:spPr>
          <a:xfrm>
            <a:off x="1787933" y="5775196"/>
            <a:ext cx="6504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262103DB-9C6B-5D4F-AD4F-E59833C1A8BD}"/>
              </a:ext>
            </a:extLst>
          </p:cNvPr>
          <p:cNvCxnSpPr>
            <a:cxnSpLocks/>
          </p:cNvCxnSpPr>
          <p:nvPr/>
        </p:nvCxnSpPr>
        <p:spPr>
          <a:xfrm>
            <a:off x="981645" y="1723933"/>
            <a:ext cx="8955" cy="35115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90A259C6-9152-1E4B-B0C4-3292C2677FA2}"/>
              </a:ext>
            </a:extLst>
          </p:cNvPr>
          <p:cNvCxnSpPr>
            <a:cxnSpLocks/>
          </p:cNvCxnSpPr>
          <p:nvPr/>
        </p:nvCxnSpPr>
        <p:spPr>
          <a:xfrm>
            <a:off x="8201764" y="1792286"/>
            <a:ext cx="8955" cy="35115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5" name="TextBox 314">
            <a:extLst>
              <a:ext uri="{FF2B5EF4-FFF2-40B4-BE49-F238E27FC236}">
                <a16:creationId xmlns:a16="http://schemas.microsoft.com/office/drawing/2014/main" id="{5C6117E2-5F55-9042-8990-8229C13AC1A7}"/>
              </a:ext>
            </a:extLst>
          </p:cNvPr>
          <p:cNvSpPr txBox="1"/>
          <p:nvPr/>
        </p:nvSpPr>
        <p:spPr>
          <a:xfrm>
            <a:off x="655861" y="6389307"/>
            <a:ext cx="1782539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Loss optimization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35E7BB2-E758-E847-BBCD-86B4EA266877}"/>
              </a:ext>
            </a:extLst>
          </p:cNvPr>
          <p:cNvSpPr txBox="1"/>
          <p:nvPr/>
        </p:nvSpPr>
        <p:spPr>
          <a:xfrm>
            <a:off x="4919305" y="5955790"/>
            <a:ext cx="419345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Activation functions on linear regressions</a:t>
            </a:r>
          </a:p>
        </p:txBody>
      </p:sp>
    </p:spTree>
    <p:extLst>
      <p:ext uri="{BB962C8B-B14F-4D97-AF65-F5344CB8AC3E}">
        <p14:creationId xmlns:p14="http://schemas.microsoft.com/office/powerpoint/2010/main" val="13705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6DE7B860-F0AA-864E-9E41-31146191AA5A}"/>
              </a:ext>
            </a:extLst>
          </p:cNvPr>
          <p:cNvSpPr>
            <a:spLocks noChangeAspect="1"/>
          </p:cNvSpPr>
          <p:nvPr/>
        </p:nvSpPr>
        <p:spPr>
          <a:xfrm>
            <a:off x="4615454" y="41827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9363C3B-ACAA-2B4C-B15E-3D04F6BA148F}"/>
              </a:ext>
            </a:extLst>
          </p:cNvPr>
          <p:cNvSpPr>
            <a:spLocks noChangeAspect="1"/>
          </p:cNvSpPr>
          <p:nvPr/>
        </p:nvSpPr>
        <p:spPr>
          <a:xfrm>
            <a:off x="4739348" y="43351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8E253C-BC97-AF48-97E2-0D11FA1E23F7}"/>
              </a:ext>
            </a:extLst>
          </p:cNvPr>
          <p:cNvSpPr/>
          <p:nvPr/>
        </p:nvSpPr>
        <p:spPr>
          <a:xfrm>
            <a:off x="2737294" y="39624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3AA6FB3-B519-3D4F-8E15-D129D0577F61}"/>
              </a:ext>
            </a:extLst>
          </p:cNvPr>
          <p:cNvSpPr/>
          <p:nvPr/>
        </p:nvSpPr>
        <p:spPr>
          <a:xfrm>
            <a:off x="2890787" y="41148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57E99-DBA4-0444-AB04-12B377605A9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Fully connected layer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884E29B-A6D5-3E40-A9A1-2064D51F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76400"/>
            <a:ext cx="1371600" cy="1839051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C9871F-CE24-4D4B-86E3-901A85924716}"/>
              </a:ext>
            </a:extLst>
          </p:cNvPr>
          <p:cNvSpPr/>
          <p:nvPr/>
        </p:nvSpPr>
        <p:spPr>
          <a:xfrm>
            <a:off x="1752600" y="18288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4469FE-A25F-C748-AE81-B431CA4561F6}"/>
              </a:ext>
            </a:extLst>
          </p:cNvPr>
          <p:cNvSpPr/>
          <p:nvPr/>
        </p:nvSpPr>
        <p:spPr>
          <a:xfrm>
            <a:off x="1905000" y="19812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CE4E55-11ED-5446-9E57-BC9AFCD07779}"/>
              </a:ext>
            </a:extLst>
          </p:cNvPr>
          <p:cNvSpPr/>
          <p:nvPr/>
        </p:nvSpPr>
        <p:spPr>
          <a:xfrm>
            <a:off x="2057400" y="21336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1A64D3-3C33-894A-9BAB-81C9568AFC5D}"/>
              </a:ext>
            </a:extLst>
          </p:cNvPr>
          <p:cNvSpPr/>
          <p:nvPr/>
        </p:nvSpPr>
        <p:spPr>
          <a:xfrm>
            <a:off x="2209800" y="22860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55575E-457C-C949-B185-7CF29C02721E}"/>
              </a:ext>
            </a:extLst>
          </p:cNvPr>
          <p:cNvSpPr>
            <a:spLocks noChangeAspect="1"/>
          </p:cNvSpPr>
          <p:nvPr/>
        </p:nvSpPr>
        <p:spPr>
          <a:xfrm>
            <a:off x="3459480" y="20491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8F2199-2CCC-2049-9126-412295A4DF99}"/>
              </a:ext>
            </a:extLst>
          </p:cNvPr>
          <p:cNvSpPr/>
          <p:nvPr/>
        </p:nvSpPr>
        <p:spPr>
          <a:xfrm>
            <a:off x="2362200" y="24384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AFE966-4109-4145-8F33-F23672260BA9}"/>
              </a:ext>
            </a:extLst>
          </p:cNvPr>
          <p:cNvSpPr>
            <a:spLocks noChangeAspect="1"/>
          </p:cNvSpPr>
          <p:nvPr/>
        </p:nvSpPr>
        <p:spPr>
          <a:xfrm>
            <a:off x="3611880" y="22015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FA13C8-A0C0-FB41-A0A4-747A8ED63529}"/>
              </a:ext>
            </a:extLst>
          </p:cNvPr>
          <p:cNvSpPr>
            <a:spLocks noChangeAspect="1"/>
          </p:cNvSpPr>
          <p:nvPr/>
        </p:nvSpPr>
        <p:spPr>
          <a:xfrm>
            <a:off x="3764280" y="23539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39CC1-F399-9B41-906E-16799D426DF9}"/>
              </a:ext>
            </a:extLst>
          </p:cNvPr>
          <p:cNvSpPr>
            <a:spLocks noChangeAspect="1"/>
          </p:cNvSpPr>
          <p:nvPr/>
        </p:nvSpPr>
        <p:spPr>
          <a:xfrm>
            <a:off x="3916680" y="25063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258C6B-F29B-F44D-B6C5-D236FC72D3CD}"/>
              </a:ext>
            </a:extLst>
          </p:cNvPr>
          <p:cNvSpPr>
            <a:spLocks noChangeAspect="1"/>
          </p:cNvSpPr>
          <p:nvPr/>
        </p:nvSpPr>
        <p:spPr>
          <a:xfrm>
            <a:off x="4069080" y="26587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12CA01-5986-9043-B1E0-ED358046CC9C}"/>
              </a:ext>
            </a:extLst>
          </p:cNvPr>
          <p:cNvSpPr/>
          <p:nvPr/>
        </p:nvSpPr>
        <p:spPr>
          <a:xfrm>
            <a:off x="876300" y="2819400"/>
            <a:ext cx="381000" cy="381000"/>
          </a:xfrm>
          <a:prstGeom prst="rect">
            <a:avLst/>
          </a:prstGeom>
          <a:solidFill>
            <a:srgbClr val="92D050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799B5B-D177-ED49-8CDC-9567C6FC34F8}"/>
              </a:ext>
            </a:extLst>
          </p:cNvPr>
          <p:cNvSpPr/>
          <p:nvPr/>
        </p:nvSpPr>
        <p:spPr>
          <a:xfrm>
            <a:off x="2895600" y="3048000"/>
            <a:ext cx="260902" cy="266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848BDF-D9B1-E14D-870E-31F2AA528876}"/>
              </a:ext>
            </a:extLst>
          </p:cNvPr>
          <p:cNvCxnSpPr>
            <a:cxnSpLocks/>
          </p:cNvCxnSpPr>
          <p:nvPr/>
        </p:nvCxnSpPr>
        <p:spPr>
          <a:xfrm>
            <a:off x="1257300" y="2820998"/>
            <a:ext cx="1775460" cy="381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806A36-B0F4-2E42-A395-4F4DD096E474}"/>
              </a:ext>
            </a:extLst>
          </p:cNvPr>
          <p:cNvCxnSpPr>
            <a:cxnSpLocks/>
          </p:cNvCxnSpPr>
          <p:nvPr/>
        </p:nvCxnSpPr>
        <p:spPr>
          <a:xfrm>
            <a:off x="1250591" y="3200400"/>
            <a:ext cx="177546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0F502C0-00DA-A749-876F-B7AF84AF032A}"/>
              </a:ext>
            </a:extLst>
          </p:cNvPr>
          <p:cNvSpPr/>
          <p:nvPr/>
        </p:nvSpPr>
        <p:spPr>
          <a:xfrm>
            <a:off x="4251960" y="2777196"/>
            <a:ext cx="274320" cy="274320"/>
          </a:xfrm>
          <a:prstGeom prst="rect">
            <a:avLst/>
          </a:prstGeom>
          <a:solidFill>
            <a:srgbClr val="92D050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58EA5E-3216-F140-9576-381CE4E9740A}"/>
              </a:ext>
            </a:extLst>
          </p:cNvPr>
          <p:cNvCxnSpPr>
            <a:cxnSpLocks/>
          </p:cNvCxnSpPr>
          <p:nvPr/>
        </p:nvCxnSpPr>
        <p:spPr>
          <a:xfrm flipV="1">
            <a:off x="3154680" y="2906812"/>
            <a:ext cx="1241273" cy="1407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6BC85A-2030-9D4C-859C-22E61C89D333}"/>
              </a:ext>
            </a:extLst>
          </p:cNvPr>
          <p:cNvCxnSpPr>
            <a:cxnSpLocks/>
          </p:cNvCxnSpPr>
          <p:nvPr/>
        </p:nvCxnSpPr>
        <p:spPr>
          <a:xfrm flipV="1">
            <a:off x="3150891" y="2911134"/>
            <a:ext cx="1236966" cy="4035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96EC39A-4DD5-3A43-BBAD-A9AE61A69E39}"/>
              </a:ext>
            </a:extLst>
          </p:cNvPr>
          <p:cNvSpPr/>
          <p:nvPr/>
        </p:nvSpPr>
        <p:spPr>
          <a:xfrm>
            <a:off x="3048000" y="42672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AA35B8-C67B-E446-81DB-7773F6611BF5}"/>
              </a:ext>
            </a:extLst>
          </p:cNvPr>
          <p:cNvSpPr/>
          <p:nvPr/>
        </p:nvSpPr>
        <p:spPr>
          <a:xfrm>
            <a:off x="3200400" y="44196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D06F24E-3DD0-A247-82A0-EAD47B82E7BB}"/>
              </a:ext>
            </a:extLst>
          </p:cNvPr>
          <p:cNvSpPr/>
          <p:nvPr/>
        </p:nvSpPr>
        <p:spPr>
          <a:xfrm>
            <a:off x="3352800" y="45720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07EA243-461F-654B-AB82-EFB901CFEC64}"/>
              </a:ext>
            </a:extLst>
          </p:cNvPr>
          <p:cNvSpPr/>
          <p:nvPr/>
        </p:nvSpPr>
        <p:spPr>
          <a:xfrm>
            <a:off x="3505200" y="47244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D5E219-1472-1E4E-97B6-912CD5BDDDCB}"/>
              </a:ext>
            </a:extLst>
          </p:cNvPr>
          <p:cNvSpPr>
            <a:spLocks noChangeAspect="1"/>
          </p:cNvSpPr>
          <p:nvPr/>
        </p:nvSpPr>
        <p:spPr>
          <a:xfrm>
            <a:off x="4879757" y="44875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BD5EF6-92D5-1F4A-A410-FDD84CC92D3C}"/>
              </a:ext>
            </a:extLst>
          </p:cNvPr>
          <p:cNvSpPr/>
          <p:nvPr/>
        </p:nvSpPr>
        <p:spPr>
          <a:xfrm>
            <a:off x="3657600" y="48768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1AA9F1-5FCC-2348-B444-651F477B605B}"/>
              </a:ext>
            </a:extLst>
          </p:cNvPr>
          <p:cNvSpPr>
            <a:spLocks noChangeAspect="1"/>
          </p:cNvSpPr>
          <p:nvPr/>
        </p:nvSpPr>
        <p:spPr>
          <a:xfrm>
            <a:off x="5032157" y="46399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713863-FB4B-074B-A729-A74B305B1D45}"/>
              </a:ext>
            </a:extLst>
          </p:cNvPr>
          <p:cNvSpPr>
            <a:spLocks noChangeAspect="1"/>
          </p:cNvSpPr>
          <p:nvPr/>
        </p:nvSpPr>
        <p:spPr>
          <a:xfrm>
            <a:off x="5184557" y="47923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ABE0E1C-4C22-D54F-8FBA-F544452CFB66}"/>
              </a:ext>
            </a:extLst>
          </p:cNvPr>
          <p:cNvSpPr>
            <a:spLocks noChangeAspect="1"/>
          </p:cNvSpPr>
          <p:nvPr/>
        </p:nvSpPr>
        <p:spPr>
          <a:xfrm>
            <a:off x="5336957" y="49447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2DF19DC-E244-BD47-912A-7F06060A0016}"/>
              </a:ext>
            </a:extLst>
          </p:cNvPr>
          <p:cNvSpPr>
            <a:spLocks noChangeAspect="1"/>
          </p:cNvSpPr>
          <p:nvPr/>
        </p:nvSpPr>
        <p:spPr>
          <a:xfrm>
            <a:off x="5489357" y="50971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80A025C-EB00-AF44-A57E-EBF236D0255A}"/>
              </a:ext>
            </a:extLst>
          </p:cNvPr>
          <p:cNvSpPr/>
          <p:nvPr/>
        </p:nvSpPr>
        <p:spPr>
          <a:xfrm>
            <a:off x="4191000" y="5486400"/>
            <a:ext cx="260902" cy="266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85F861-2B10-8E43-8AB9-9DA3A763A43C}"/>
              </a:ext>
            </a:extLst>
          </p:cNvPr>
          <p:cNvSpPr/>
          <p:nvPr/>
        </p:nvSpPr>
        <p:spPr>
          <a:xfrm>
            <a:off x="5672237" y="5215596"/>
            <a:ext cx="274320" cy="274320"/>
          </a:xfrm>
          <a:prstGeom prst="rect">
            <a:avLst/>
          </a:prstGeom>
          <a:solidFill>
            <a:srgbClr val="92D050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4E73537-A696-4443-8662-3BC0F39CC664}"/>
              </a:ext>
            </a:extLst>
          </p:cNvPr>
          <p:cNvCxnSpPr>
            <a:cxnSpLocks/>
          </p:cNvCxnSpPr>
          <p:nvPr/>
        </p:nvCxnSpPr>
        <p:spPr>
          <a:xfrm flipV="1">
            <a:off x="4451001" y="5346468"/>
            <a:ext cx="1355770" cy="13993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6EFF57C-3BB7-AF45-85E4-6684AC932E3E}"/>
              </a:ext>
            </a:extLst>
          </p:cNvPr>
          <p:cNvCxnSpPr>
            <a:cxnSpLocks/>
          </p:cNvCxnSpPr>
          <p:nvPr/>
        </p:nvCxnSpPr>
        <p:spPr>
          <a:xfrm flipV="1">
            <a:off x="4451902" y="5346467"/>
            <a:ext cx="1353968" cy="40663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069EC5C-2A67-0442-9B13-F36A51CC1D4C}"/>
              </a:ext>
            </a:extLst>
          </p:cNvPr>
          <p:cNvCxnSpPr>
            <a:cxnSpLocks/>
          </p:cNvCxnSpPr>
          <p:nvPr/>
        </p:nvCxnSpPr>
        <p:spPr>
          <a:xfrm>
            <a:off x="4256911" y="3046403"/>
            <a:ext cx="63629" cy="25923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5D9529-7810-8143-9C19-BDC0D129622C}"/>
              </a:ext>
            </a:extLst>
          </p:cNvPr>
          <p:cNvCxnSpPr>
            <a:cxnSpLocks/>
          </p:cNvCxnSpPr>
          <p:nvPr/>
        </p:nvCxnSpPr>
        <p:spPr>
          <a:xfrm flipH="1">
            <a:off x="4325480" y="3053620"/>
            <a:ext cx="195988" cy="25851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D855187-F12E-954D-B05D-12BB350E14D8}"/>
              </a:ext>
            </a:extLst>
          </p:cNvPr>
          <p:cNvGrpSpPr/>
          <p:nvPr/>
        </p:nvGrpSpPr>
        <p:grpSpPr>
          <a:xfrm>
            <a:off x="6528634" y="3810000"/>
            <a:ext cx="2450024" cy="2585180"/>
            <a:chOff x="6312976" y="2725796"/>
            <a:chExt cx="3791506" cy="3883052"/>
          </a:xfrm>
          <a:effectLst/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1F2041E-C593-D34E-A2DD-CF402A6A2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976" y="4119555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4308FAE-B379-3D48-A297-8515569F1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976" y="2725796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CA52438-3F77-5443-AA4F-5E4919EC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976" y="3425170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3FCBE9B-8117-8548-AB5F-1735514DAA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976" y="5508325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9907101-A168-6F4A-AE39-BB38A54A1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976" y="6202710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1E5B863-2687-3F49-BA57-C0392C27CF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023" y="2750934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76B82A2-37E4-504E-91F1-BFF70344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023" y="3450308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B52B802-3358-AA4B-83D6-9270ED54B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023" y="4839078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21F0CA-5BD9-E442-AA1B-4DAB5F632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023" y="5533463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A1D4FE3-AA21-FC4E-BACF-AA27F4B36B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023" y="6227848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B1B66DB-B5D4-0245-870D-9205B0EC5D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470" y="3640196"/>
              <a:ext cx="3876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ECDAEB7-E3FD-5040-97B5-439E62E89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470" y="4434907"/>
              <a:ext cx="3876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630DD6F-5F9C-764C-85CF-D987FE467A89}"/>
                </a:ext>
              </a:extLst>
            </p:cNvPr>
            <p:cNvCxnSpPr>
              <a:cxnSpLocks noChangeAspect="1"/>
              <a:stCxn id="114" idx="6"/>
              <a:endCxn id="120" idx="2"/>
            </p:cNvCxnSpPr>
            <p:nvPr/>
          </p:nvCxnSpPr>
          <p:spPr>
            <a:xfrm>
              <a:off x="6700576" y="2916296"/>
              <a:ext cx="1306447" cy="25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14BAB469-4F7F-5B48-8E1F-6F8FE61D1E1F}"/>
                </a:ext>
              </a:extLst>
            </p:cNvPr>
            <p:cNvCxnSpPr>
              <a:cxnSpLocks noChangeAspect="1"/>
              <a:stCxn id="114" idx="6"/>
              <a:endCxn id="121" idx="2"/>
            </p:cNvCxnSpPr>
            <p:nvPr/>
          </p:nvCxnSpPr>
          <p:spPr>
            <a:xfrm>
              <a:off x="6700576" y="2916296"/>
              <a:ext cx="1306447" cy="7245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55B00D6-4791-754A-8224-40B02FEFFA27}"/>
                </a:ext>
              </a:extLst>
            </p:cNvPr>
            <p:cNvCxnSpPr>
              <a:cxnSpLocks noChangeAspect="1"/>
              <a:stCxn id="114" idx="6"/>
              <a:endCxn id="122" idx="2"/>
            </p:cNvCxnSpPr>
            <p:nvPr/>
          </p:nvCxnSpPr>
          <p:spPr>
            <a:xfrm>
              <a:off x="6700576" y="2916296"/>
              <a:ext cx="1306447" cy="21132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FF32791-816E-8244-9949-2CBD65B8194E}"/>
                </a:ext>
              </a:extLst>
            </p:cNvPr>
            <p:cNvCxnSpPr>
              <a:cxnSpLocks noChangeAspect="1"/>
              <a:stCxn id="114" idx="6"/>
              <a:endCxn id="123" idx="2"/>
            </p:cNvCxnSpPr>
            <p:nvPr/>
          </p:nvCxnSpPr>
          <p:spPr>
            <a:xfrm>
              <a:off x="6700576" y="2916296"/>
              <a:ext cx="1306447" cy="28076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9D110FF-D42E-9545-807C-AF53334E0BB6}"/>
                </a:ext>
              </a:extLst>
            </p:cNvPr>
            <p:cNvCxnSpPr>
              <a:cxnSpLocks noChangeAspect="1"/>
              <a:stCxn id="114" idx="6"/>
              <a:endCxn id="124" idx="2"/>
            </p:cNvCxnSpPr>
            <p:nvPr/>
          </p:nvCxnSpPr>
          <p:spPr>
            <a:xfrm>
              <a:off x="6700576" y="2916296"/>
              <a:ext cx="1306447" cy="35020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7654241-DB2B-8847-8A12-D46338D49D70}"/>
                </a:ext>
              </a:extLst>
            </p:cNvPr>
            <p:cNvCxnSpPr>
              <a:cxnSpLocks noChangeAspect="1"/>
              <a:stCxn id="115" idx="6"/>
              <a:endCxn id="120" idx="2"/>
            </p:cNvCxnSpPr>
            <p:nvPr/>
          </p:nvCxnSpPr>
          <p:spPr>
            <a:xfrm flipV="1">
              <a:off x="6700576" y="2941434"/>
              <a:ext cx="1306447" cy="674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E0F4516-8898-7F43-A73B-E09736FA097D}"/>
                </a:ext>
              </a:extLst>
            </p:cNvPr>
            <p:cNvCxnSpPr>
              <a:cxnSpLocks noChangeAspect="1"/>
              <a:stCxn id="115" idx="6"/>
              <a:endCxn id="121" idx="2"/>
            </p:cNvCxnSpPr>
            <p:nvPr/>
          </p:nvCxnSpPr>
          <p:spPr>
            <a:xfrm>
              <a:off x="6700576" y="3615670"/>
              <a:ext cx="1306447" cy="25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A9F6D62-28BF-324C-A94D-FFACD0EB5FD3}"/>
                </a:ext>
              </a:extLst>
            </p:cNvPr>
            <p:cNvCxnSpPr>
              <a:cxnSpLocks noChangeAspect="1"/>
              <a:stCxn id="115" idx="6"/>
              <a:endCxn id="122" idx="2"/>
            </p:cNvCxnSpPr>
            <p:nvPr/>
          </p:nvCxnSpPr>
          <p:spPr>
            <a:xfrm>
              <a:off x="6700576" y="3615670"/>
              <a:ext cx="1306447" cy="1413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AD37E70D-AA8B-F44B-B8DE-90D171DA05FB}"/>
                </a:ext>
              </a:extLst>
            </p:cNvPr>
            <p:cNvCxnSpPr>
              <a:cxnSpLocks noChangeAspect="1"/>
              <a:stCxn id="115" idx="6"/>
              <a:endCxn id="123" idx="2"/>
            </p:cNvCxnSpPr>
            <p:nvPr/>
          </p:nvCxnSpPr>
          <p:spPr>
            <a:xfrm>
              <a:off x="6700576" y="3615670"/>
              <a:ext cx="1306447" cy="21082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380E594-F43F-2C49-9330-A6678BD4D22E}"/>
                </a:ext>
              </a:extLst>
            </p:cNvPr>
            <p:cNvCxnSpPr>
              <a:cxnSpLocks noChangeAspect="1"/>
              <a:stCxn id="115" idx="6"/>
              <a:endCxn id="124" idx="2"/>
            </p:cNvCxnSpPr>
            <p:nvPr/>
          </p:nvCxnSpPr>
          <p:spPr>
            <a:xfrm>
              <a:off x="6700576" y="3615670"/>
              <a:ext cx="1306447" cy="28026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71B220-D7F2-A743-A489-5FEF7E396495}"/>
                </a:ext>
              </a:extLst>
            </p:cNvPr>
            <p:cNvCxnSpPr>
              <a:cxnSpLocks noChangeAspect="1"/>
              <a:stCxn id="113" idx="6"/>
              <a:endCxn id="120" idx="2"/>
            </p:cNvCxnSpPr>
            <p:nvPr/>
          </p:nvCxnSpPr>
          <p:spPr>
            <a:xfrm flipV="1">
              <a:off x="6700576" y="2941434"/>
              <a:ext cx="1306447" cy="13686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319ECC22-3B3E-FF4F-A3D5-2321B851545B}"/>
                </a:ext>
              </a:extLst>
            </p:cNvPr>
            <p:cNvCxnSpPr>
              <a:cxnSpLocks noChangeAspect="1"/>
              <a:stCxn id="113" idx="6"/>
              <a:endCxn id="121" idx="2"/>
            </p:cNvCxnSpPr>
            <p:nvPr/>
          </p:nvCxnSpPr>
          <p:spPr>
            <a:xfrm flipV="1">
              <a:off x="6700576" y="3640808"/>
              <a:ext cx="1306447" cy="6692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7571277D-5214-1446-B3C3-0FF3882BD78E}"/>
                </a:ext>
              </a:extLst>
            </p:cNvPr>
            <p:cNvCxnSpPr>
              <a:cxnSpLocks noChangeAspect="1"/>
              <a:stCxn id="113" idx="6"/>
              <a:endCxn id="122" idx="2"/>
            </p:cNvCxnSpPr>
            <p:nvPr/>
          </p:nvCxnSpPr>
          <p:spPr>
            <a:xfrm>
              <a:off x="6700576" y="4310055"/>
              <a:ext cx="1306447" cy="7195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F56BA84D-7B53-C14D-BD6B-EC97E925DA7A}"/>
                </a:ext>
              </a:extLst>
            </p:cNvPr>
            <p:cNvCxnSpPr>
              <a:cxnSpLocks noChangeAspect="1"/>
              <a:stCxn id="113" idx="6"/>
              <a:endCxn id="123" idx="2"/>
            </p:cNvCxnSpPr>
            <p:nvPr/>
          </p:nvCxnSpPr>
          <p:spPr>
            <a:xfrm>
              <a:off x="6700576" y="4310055"/>
              <a:ext cx="1306447" cy="1413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51E7D92-8A24-B141-9B81-861945424DC2}"/>
                </a:ext>
              </a:extLst>
            </p:cNvPr>
            <p:cNvCxnSpPr>
              <a:cxnSpLocks noChangeAspect="1"/>
              <a:stCxn id="113" idx="6"/>
              <a:endCxn id="124" idx="2"/>
            </p:cNvCxnSpPr>
            <p:nvPr/>
          </p:nvCxnSpPr>
          <p:spPr>
            <a:xfrm>
              <a:off x="6700576" y="4310055"/>
              <a:ext cx="1306447" cy="21082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CC295127-6114-2E40-9DDD-789DDB49578E}"/>
                </a:ext>
              </a:extLst>
            </p:cNvPr>
            <p:cNvCxnSpPr>
              <a:cxnSpLocks noChangeAspect="1"/>
              <a:stCxn id="117" idx="6"/>
              <a:endCxn id="120" idx="2"/>
            </p:cNvCxnSpPr>
            <p:nvPr/>
          </p:nvCxnSpPr>
          <p:spPr>
            <a:xfrm flipV="1">
              <a:off x="6700576" y="2941434"/>
              <a:ext cx="1306447" cy="2757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51039F76-B679-7B49-8769-80E268FAE613}"/>
                </a:ext>
              </a:extLst>
            </p:cNvPr>
            <p:cNvCxnSpPr>
              <a:cxnSpLocks noChangeAspect="1"/>
              <a:stCxn id="117" idx="6"/>
              <a:endCxn id="121" idx="2"/>
            </p:cNvCxnSpPr>
            <p:nvPr/>
          </p:nvCxnSpPr>
          <p:spPr>
            <a:xfrm flipV="1">
              <a:off x="6700576" y="3640808"/>
              <a:ext cx="1306447" cy="205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CCAA4FC6-EC47-9F43-85B4-9EBFB179EEF9}"/>
                </a:ext>
              </a:extLst>
            </p:cNvPr>
            <p:cNvCxnSpPr>
              <a:cxnSpLocks noChangeAspect="1"/>
              <a:stCxn id="117" idx="6"/>
              <a:endCxn id="122" idx="2"/>
            </p:cNvCxnSpPr>
            <p:nvPr/>
          </p:nvCxnSpPr>
          <p:spPr>
            <a:xfrm flipV="1">
              <a:off x="6700576" y="5029578"/>
              <a:ext cx="1306447" cy="6692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DE249BC-A3F7-D54F-AB74-AD3FA943C180}"/>
                </a:ext>
              </a:extLst>
            </p:cNvPr>
            <p:cNvCxnSpPr>
              <a:cxnSpLocks noChangeAspect="1"/>
              <a:stCxn id="117" idx="6"/>
              <a:endCxn id="123" idx="2"/>
            </p:cNvCxnSpPr>
            <p:nvPr/>
          </p:nvCxnSpPr>
          <p:spPr>
            <a:xfrm>
              <a:off x="6700576" y="5698825"/>
              <a:ext cx="1306447" cy="25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3F40756C-9EC3-BF43-8889-1D8295C75216}"/>
                </a:ext>
              </a:extLst>
            </p:cNvPr>
            <p:cNvCxnSpPr>
              <a:cxnSpLocks noChangeAspect="1"/>
              <a:stCxn id="117" idx="6"/>
              <a:endCxn id="124" idx="2"/>
            </p:cNvCxnSpPr>
            <p:nvPr/>
          </p:nvCxnSpPr>
          <p:spPr>
            <a:xfrm>
              <a:off x="6700576" y="5698825"/>
              <a:ext cx="1306447" cy="7195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5780044D-B1B0-F448-AC50-087A7220BB01}"/>
                </a:ext>
              </a:extLst>
            </p:cNvPr>
            <p:cNvCxnSpPr>
              <a:cxnSpLocks noChangeAspect="1"/>
              <a:stCxn id="118" idx="6"/>
              <a:endCxn id="120" idx="2"/>
            </p:cNvCxnSpPr>
            <p:nvPr/>
          </p:nvCxnSpPr>
          <p:spPr>
            <a:xfrm flipV="1">
              <a:off x="6700576" y="2941434"/>
              <a:ext cx="1306447" cy="34517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87577C78-E3E6-864F-99A9-116146EB8663}"/>
                </a:ext>
              </a:extLst>
            </p:cNvPr>
            <p:cNvCxnSpPr>
              <a:cxnSpLocks noChangeAspect="1"/>
              <a:stCxn id="118" idx="6"/>
              <a:endCxn id="121" idx="2"/>
            </p:cNvCxnSpPr>
            <p:nvPr/>
          </p:nvCxnSpPr>
          <p:spPr>
            <a:xfrm flipV="1">
              <a:off x="6700576" y="3640808"/>
              <a:ext cx="1306447" cy="27524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07278FA-6CE5-ED41-B475-B4B84C4C9F73}"/>
                </a:ext>
              </a:extLst>
            </p:cNvPr>
            <p:cNvCxnSpPr>
              <a:cxnSpLocks noChangeAspect="1"/>
              <a:stCxn id="118" idx="6"/>
              <a:endCxn id="122" idx="2"/>
            </p:cNvCxnSpPr>
            <p:nvPr/>
          </p:nvCxnSpPr>
          <p:spPr>
            <a:xfrm flipV="1">
              <a:off x="6700576" y="5029578"/>
              <a:ext cx="1306447" cy="13636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0BEACC6C-88A8-0A4B-9BD1-C076DFA5F82F}"/>
                </a:ext>
              </a:extLst>
            </p:cNvPr>
            <p:cNvCxnSpPr>
              <a:cxnSpLocks noChangeAspect="1"/>
              <a:stCxn id="118" idx="6"/>
              <a:endCxn id="123" idx="2"/>
            </p:cNvCxnSpPr>
            <p:nvPr/>
          </p:nvCxnSpPr>
          <p:spPr>
            <a:xfrm flipV="1">
              <a:off x="6700576" y="5723963"/>
              <a:ext cx="1306447" cy="6692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28B30E0-1A5C-9747-8D78-F89F5D6D7BA7}"/>
                </a:ext>
              </a:extLst>
            </p:cNvPr>
            <p:cNvCxnSpPr>
              <a:cxnSpLocks noChangeAspect="1"/>
              <a:stCxn id="118" idx="6"/>
              <a:endCxn id="124" idx="2"/>
            </p:cNvCxnSpPr>
            <p:nvPr/>
          </p:nvCxnSpPr>
          <p:spPr>
            <a:xfrm>
              <a:off x="6700576" y="6393210"/>
              <a:ext cx="1306447" cy="25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165B0970-D0FF-F441-9F8F-A471D934C477}"/>
                </a:ext>
              </a:extLst>
            </p:cNvPr>
            <p:cNvCxnSpPr>
              <a:cxnSpLocks noChangeAspect="1"/>
              <a:stCxn id="120" idx="6"/>
              <a:endCxn id="125" idx="2"/>
            </p:cNvCxnSpPr>
            <p:nvPr/>
          </p:nvCxnSpPr>
          <p:spPr>
            <a:xfrm>
              <a:off x="8394623" y="2941434"/>
              <a:ext cx="1299847" cy="8892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B8503C27-2B38-DC42-AA02-B6A833314BDD}"/>
                </a:ext>
              </a:extLst>
            </p:cNvPr>
            <p:cNvCxnSpPr>
              <a:cxnSpLocks noChangeAspect="1"/>
              <a:stCxn id="121" idx="6"/>
              <a:endCxn id="125" idx="2"/>
            </p:cNvCxnSpPr>
            <p:nvPr/>
          </p:nvCxnSpPr>
          <p:spPr>
            <a:xfrm>
              <a:off x="8394623" y="3640808"/>
              <a:ext cx="1299847" cy="1898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D5E55C47-A1F2-CD48-B8AD-6FA9B266814B}"/>
                </a:ext>
              </a:extLst>
            </p:cNvPr>
            <p:cNvCxnSpPr>
              <a:cxnSpLocks noChangeAspect="1"/>
              <a:stCxn id="120" idx="6"/>
              <a:endCxn id="126" idx="2"/>
            </p:cNvCxnSpPr>
            <p:nvPr/>
          </p:nvCxnSpPr>
          <p:spPr>
            <a:xfrm>
              <a:off x="8394623" y="2941434"/>
              <a:ext cx="1299847" cy="16839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A630011-1D34-1740-A7AC-3E8BE8BF835B}"/>
                </a:ext>
              </a:extLst>
            </p:cNvPr>
            <p:cNvCxnSpPr>
              <a:cxnSpLocks noChangeAspect="1"/>
              <a:stCxn id="121" idx="6"/>
              <a:endCxn id="126" idx="2"/>
            </p:cNvCxnSpPr>
            <p:nvPr/>
          </p:nvCxnSpPr>
          <p:spPr>
            <a:xfrm>
              <a:off x="8394623" y="3640808"/>
              <a:ext cx="1299847" cy="9845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E1347C1-E089-5A4E-938A-2969C377F544}"/>
                </a:ext>
              </a:extLst>
            </p:cNvPr>
            <p:cNvCxnSpPr>
              <a:cxnSpLocks noChangeAspect="1"/>
              <a:stCxn id="122" idx="6"/>
              <a:endCxn id="126" idx="2"/>
            </p:cNvCxnSpPr>
            <p:nvPr/>
          </p:nvCxnSpPr>
          <p:spPr>
            <a:xfrm flipV="1">
              <a:off x="8394623" y="4625407"/>
              <a:ext cx="1299847" cy="404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2EB7881B-4A2D-0E40-8E0A-0F9A9941795A}"/>
                </a:ext>
              </a:extLst>
            </p:cNvPr>
            <p:cNvCxnSpPr>
              <a:cxnSpLocks noChangeAspect="1"/>
              <a:stCxn id="122" idx="6"/>
              <a:endCxn id="125" idx="2"/>
            </p:cNvCxnSpPr>
            <p:nvPr/>
          </p:nvCxnSpPr>
          <p:spPr>
            <a:xfrm flipV="1">
              <a:off x="8394623" y="3830696"/>
              <a:ext cx="1299847" cy="1198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7EA3703B-1D48-8D46-81E7-E3651CC330D5}"/>
                </a:ext>
              </a:extLst>
            </p:cNvPr>
            <p:cNvCxnSpPr>
              <a:cxnSpLocks noChangeAspect="1"/>
              <a:stCxn id="123" idx="6"/>
              <a:endCxn id="126" idx="2"/>
            </p:cNvCxnSpPr>
            <p:nvPr/>
          </p:nvCxnSpPr>
          <p:spPr>
            <a:xfrm flipV="1">
              <a:off x="8394623" y="4625407"/>
              <a:ext cx="1299847" cy="10985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0BB969A2-6067-2947-9802-D728BA190BA3}"/>
                </a:ext>
              </a:extLst>
            </p:cNvPr>
            <p:cNvCxnSpPr>
              <a:cxnSpLocks noChangeAspect="1"/>
              <a:stCxn id="123" idx="6"/>
              <a:endCxn id="125" idx="2"/>
            </p:cNvCxnSpPr>
            <p:nvPr/>
          </p:nvCxnSpPr>
          <p:spPr>
            <a:xfrm flipV="1">
              <a:off x="8394623" y="3830696"/>
              <a:ext cx="1299847" cy="18932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B4FBC872-6612-AD4B-AA4E-0F26F181791E}"/>
                </a:ext>
              </a:extLst>
            </p:cNvPr>
            <p:cNvCxnSpPr>
              <a:cxnSpLocks noChangeAspect="1"/>
              <a:stCxn id="124" idx="6"/>
              <a:endCxn id="126" idx="2"/>
            </p:cNvCxnSpPr>
            <p:nvPr/>
          </p:nvCxnSpPr>
          <p:spPr>
            <a:xfrm flipV="1">
              <a:off x="8394623" y="4625407"/>
              <a:ext cx="1299847" cy="17929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18EBB934-B908-DB4B-A780-539D5C5822D2}"/>
                </a:ext>
              </a:extLst>
            </p:cNvPr>
            <p:cNvCxnSpPr>
              <a:cxnSpLocks noChangeAspect="1"/>
              <a:stCxn id="124" idx="6"/>
              <a:endCxn id="125" idx="2"/>
            </p:cNvCxnSpPr>
            <p:nvPr/>
          </p:nvCxnSpPr>
          <p:spPr>
            <a:xfrm flipV="1">
              <a:off x="8394623" y="3830696"/>
              <a:ext cx="1299847" cy="25876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DC611A2-D602-3A49-8801-9EFF0B61EE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6882" y="5228564"/>
              <a:ext cx="3876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FFFBD500-9F93-EF4F-9CE2-A17EE1D4941D}"/>
                </a:ext>
              </a:extLst>
            </p:cNvPr>
            <p:cNvCxnSpPr>
              <a:cxnSpLocks noChangeAspect="1"/>
              <a:stCxn id="120" idx="6"/>
              <a:endCxn id="175" idx="2"/>
            </p:cNvCxnSpPr>
            <p:nvPr/>
          </p:nvCxnSpPr>
          <p:spPr>
            <a:xfrm>
              <a:off x="8394623" y="2941434"/>
              <a:ext cx="1322259" cy="2477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87487DE5-E45F-8141-BAEB-701F3A44B5CE}"/>
                </a:ext>
              </a:extLst>
            </p:cNvPr>
            <p:cNvCxnSpPr>
              <a:cxnSpLocks noChangeAspect="1"/>
              <a:stCxn id="121" idx="6"/>
              <a:endCxn id="175" idx="2"/>
            </p:cNvCxnSpPr>
            <p:nvPr/>
          </p:nvCxnSpPr>
          <p:spPr>
            <a:xfrm>
              <a:off x="8394623" y="3640808"/>
              <a:ext cx="1322259" cy="1778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200C9DC-6C4B-E64B-AA4C-4ECE999A86BC}"/>
                </a:ext>
              </a:extLst>
            </p:cNvPr>
            <p:cNvCxnSpPr>
              <a:cxnSpLocks noChangeAspect="1"/>
              <a:stCxn id="122" idx="6"/>
              <a:endCxn id="175" idx="2"/>
            </p:cNvCxnSpPr>
            <p:nvPr/>
          </p:nvCxnSpPr>
          <p:spPr>
            <a:xfrm>
              <a:off x="8394623" y="5029578"/>
              <a:ext cx="1322259" cy="3894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501CA269-5363-4D48-BE3D-EF2E87BBB247}"/>
                </a:ext>
              </a:extLst>
            </p:cNvPr>
            <p:cNvCxnSpPr>
              <a:cxnSpLocks noChangeAspect="1"/>
              <a:stCxn id="123" idx="6"/>
              <a:endCxn id="175" idx="2"/>
            </p:cNvCxnSpPr>
            <p:nvPr/>
          </p:nvCxnSpPr>
          <p:spPr>
            <a:xfrm flipV="1">
              <a:off x="8394623" y="5419064"/>
              <a:ext cx="1322259" cy="3048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AB4B125D-2416-F94A-9D41-DFBC4CFAB8A4}"/>
                </a:ext>
              </a:extLst>
            </p:cNvPr>
            <p:cNvCxnSpPr>
              <a:cxnSpLocks noChangeAspect="1"/>
              <a:stCxn id="124" idx="6"/>
              <a:endCxn id="175" idx="2"/>
            </p:cNvCxnSpPr>
            <p:nvPr/>
          </p:nvCxnSpPr>
          <p:spPr>
            <a:xfrm flipV="1">
              <a:off x="8394623" y="5419064"/>
              <a:ext cx="1322259" cy="9992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AF82159-771D-C845-B050-75439158B2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78007" y="4692435"/>
              <a:ext cx="66981" cy="8321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83BDFED-C984-9249-9576-FA0A2646C06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186310" y="4041128"/>
              <a:ext cx="66981" cy="8321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B6D9695-B9E4-F441-AF57-476D280F95A6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6004122" y="5638800"/>
            <a:ext cx="524512" cy="6128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2AA5402-13C3-674A-826D-048B671E12DD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5125406" y="3936827"/>
            <a:ext cx="1403228" cy="241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56685308-DECD-D544-AB14-BB3F76F5250C}"/>
              </a:ext>
            </a:extLst>
          </p:cNvPr>
          <p:cNvSpPr txBox="1"/>
          <p:nvPr/>
        </p:nvSpPr>
        <p:spPr>
          <a:xfrm>
            <a:off x="1390142" y="3533001"/>
            <a:ext cx="1218282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FCC6705-C2AA-3340-9E57-84A39CB6AFA7}"/>
              </a:ext>
            </a:extLst>
          </p:cNvPr>
          <p:cNvSpPr txBox="1"/>
          <p:nvPr/>
        </p:nvSpPr>
        <p:spPr>
          <a:xfrm>
            <a:off x="3032760" y="3662237"/>
            <a:ext cx="1218282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3BB0177-AF98-8B42-8F89-F0725C7BAD60}"/>
              </a:ext>
            </a:extLst>
          </p:cNvPr>
          <p:cNvSpPr txBox="1"/>
          <p:nvPr/>
        </p:nvSpPr>
        <p:spPr>
          <a:xfrm>
            <a:off x="3352800" y="3228102"/>
            <a:ext cx="76944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Pooling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2F3D9A7-E747-6E4E-9C89-C3836656FC6E}"/>
              </a:ext>
            </a:extLst>
          </p:cNvPr>
          <p:cNvSpPr txBox="1"/>
          <p:nvPr/>
        </p:nvSpPr>
        <p:spPr>
          <a:xfrm>
            <a:off x="4680391" y="5666601"/>
            <a:ext cx="76944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Pooling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43CA9D5-33DD-6742-98A9-3021EC69EF30}"/>
              </a:ext>
            </a:extLst>
          </p:cNvPr>
          <p:cNvSpPr txBox="1"/>
          <p:nvPr/>
        </p:nvSpPr>
        <p:spPr>
          <a:xfrm>
            <a:off x="5599531" y="4137115"/>
            <a:ext cx="70532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464C2F4-54D7-4A40-BB25-447C8A0DFCCE}"/>
              </a:ext>
            </a:extLst>
          </p:cNvPr>
          <p:cNvSpPr txBox="1"/>
          <p:nvPr/>
        </p:nvSpPr>
        <p:spPr>
          <a:xfrm>
            <a:off x="6931245" y="3432996"/>
            <a:ext cx="161582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Fully connected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824BB64-8CD0-A745-B4B7-A9DEF10157A2}"/>
              </a:ext>
            </a:extLst>
          </p:cNvPr>
          <p:cNvSpPr txBox="1"/>
          <p:nvPr/>
        </p:nvSpPr>
        <p:spPr>
          <a:xfrm>
            <a:off x="491579" y="1328554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86A0C2D-B8E5-7445-BD31-2C154226C0D1}"/>
              </a:ext>
            </a:extLst>
          </p:cNvPr>
          <p:cNvSpPr txBox="1"/>
          <p:nvPr/>
        </p:nvSpPr>
        <p:spPr>
          <a:xfrm>
            <a:off x="8451503" y="6003026"/>
            <a:ext cx="69249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97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0B44-FA94-1847-86E3-E98A7DC7137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When?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682B-D88E-9148-908A-F80308C66CC6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Image recognition, video analysis, natural language processing</a:t>
            </a:r>
          </a:p>
          <a:p>
            <a:pPr lvl="1"/>
            <a:r>
              <a:rPr lang="en-US" sz="2000" b="0" dirty="0">
                <a:effectLst/>
              </a:rPr>
              <a:t>Life sciences: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sequence analysis (DNA, RNA sequence data),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structure prediction (imaging data),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biomedical image processing and diagnosis (imaging data),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biomolecular function prediction (microarray, sequencing data, structure properties), protein variant impact prediction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biomolecule interaction prediction and system biology (microarray, interaction data)</a:t>
            </a:r>
          </a:p>
        </p:txBody>
      </p:sp>
    </p:spTree>
    <p:extLst>
      <p:ext uri="{BB962C8B-B14F-4D97-AF65-F5344CB8AC3E}">
        <p14:creationId xmlns:p14="http://schemas.microsoft.com/office/powerpoint/2010/main" val="202589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A82E4-A024-BFED-DC79-7E23B5CAC5E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 application</a:t>
            </a:r>
          </a:p>
        </p:txBody>
      </p:sp>
      <p:pic>
        <p:nvPicPr>
          <p:cNvPr id="5" name="Picture 4" descr="A diagram of a network connection&#10;&#10;AI-generated content may be incorrect.">
            <a:extLst>
              <a:ext uri="{FF2B5EF4-FFF2-40B4-BE49-F238E27FC236}">
                <a16:creationId xmlns:a16="http://schemas.microsoft.com/office/drawing/2014/main" id="{C54E36CA-FFF1-2215-F1CD-FB8284E8C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0" y="1752600"/>
            <a:ext cx="7772400" cy="441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95395D-6C35-2610-CC5A-E14986603104}"/>
              </a:ext>
            </a:extLst>
          </p:cNvPr>
          <p:cNvSpPr txBox="1"/>
          <p:nvPr/>
        </p:nvSpPr>
        <p:spPr>
          <a:xfrm>
            <a:off x="3463798" y="1285689"/>
            <a:ext cx="218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Medical diagnostics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80603-D36E-15A8-0B3A-53AFD0C3852A}"/>
              </a:ext>
            </a:extLst>
          </p:cNvPr>
          <p:cNvSpPr txBox="1"/>
          <p:nvPr/>
        </p:nvSpPr>
        <p:spPr>
          <a:xfrm>
            <a:off x="3360658" y="6361003"/>
            <a:ext cx="2386679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Yang et al. Scientific Reports, 2018</a:t>
            </a:r>
          </a:p>
        </p:txBody>
      </p:sp>
    </p:spTree>
    <p:extLst>
      <p:ext uri="{BB962C8B-B14F-4D97-AF65-F5344CB8AC3E}">
        <p14:creationId xmlns:p14="http://schemas.microsoft.com/office/powerpoint/2010/main" val="59861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60E37-BA32-E3EE-ED8A-CC46ECA1A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32EA6-3855-A735-EE4F-6E3A6270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404664"/>
            <a:ext cx="8100000" cy="480251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noProof="0" dirty="0">
                <a:effectLst/>
              </a:rPr>
              <a:t>Outline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CC0609-7B89-DAFB-7591-1D352582D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4896000"/>
          </a:xfrm>
          <a:effectLst/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effectLst/>
              </a:rPr>
              <a:t>Autoencoders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effectLst/>
              </a:rPr>
              <a:t>Convolutional neural networks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solidFill>
                  <a:schemeClr val="accent1"/>
                </a:solidFill>
                <a:effectLst/>
              </a:rPr>
              <a:t>Recurrent neural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8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noProof="0" dirty="0">
                <a:effectLst/>
              </a:rPr>
              <a:t>Neural </a:t>
            </a:r>
            <a:r>
              <a:rPr lang="en-US" dirty="0">
                <a:effectLst/>
              </a:rPr>
              <a:t>N</a:t>
            </a:r>
            <a:r>
              <a:rPr lang="en-US" noProof="0" dirty="0" err="1">
                <a:effectLst/>
              </a:rPr>
              <a:t>etwork</a:t>
            </a:r>
            <a:r>
              <a:rPr lang="en-US" noProof="0" dirty="0">
                <a:effectLst/>
              </a:rPr>
              <a:t> revisited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9CDA25-6AE9-6E44-A248-6F8B4897AA6F}"/>
              </a:ext>
            </a:extLst>
          </p:cNvPr>
          <p:cNvSpPr/>
          <p:nvPr/>
        </p:nvSpPr>
        <p:spPr>
          <a:xfrm>
            <a:off x="18586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EC4E2F-0826-A547-82B8-433C9130AFA9}"/>
              </a:ext>
            </a:extLst>
          </p:cNvPr>
          <p:cNvSpPr/>
          <p:nvPr/>
        </p:nvSpPr>
        <p:spPr>
          <a:xfrm>
            <a:off x="3546106" y="3024038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42E2A7-84B2-6A40-9E1A-3D910E7AAFAB}"/>
              </a:ext>
            </a:extLst>
          </p:cNvPr>
          <p:cNvSpPr/>
          <p:nvPr/>
        </p:nvSpPr>
        <p:spPr>
          <a:xfrm>
            <a:off x="3546106" y="1630279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CF4BE9-9920-6446-A110-BA930C61C1ED}"/>
              </a:ext>
            </a:extLst>
          </p:cNvPr>
          <p:cNvSpPr/>
          <p:nvPr/>
        </p:nvSpPr>
        <p:spPr>
          <a:xfrm>
            <a:off x="1858659" y="46534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880525-1420-2C4E-BAAD-9BB2DB77765A}"/>
              </a:ext>
            </a:extLst>
          </p:cNvPr>
          <p:cNvSpPr/>
          <p:nvPr/>
        </p:nvSpPr>
        <p:spPr>
          <a:xfrm>
            <a:off x="1858659" y="38152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8AB374-89D2-044C-81DA-C7E5D22C13FB}"/>
              </a:ext>
            </a:extLst>
          </p:cNvPr>
          <p:cNvSpPr/>
          <p:nvPr/>
        </p:nvSpPr>
        <p:spPr>
          <a:xfrm>
            <a:off x="1852059" y="29770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F7FA6A-6C70-0041-90B9-B20B9374F1C9}"/>
              </a:ext>
            </a:extLst>
          </p:cNvPr>
          <p:cNvSpPr/>
          <p:nvPr/>
        </p:nvSpPr>
        <p:spPr>
          <a:xfrm>
            <a:off x="3546106" y="232965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C6DF7-FACC-F344-9EC3-4ECF103E3B1D}"/>
              </a:ext>
            </a:extLst>
          </p:cNvPr>
          <p:cNvSpPr/>
          <p:nvPr/>
        </p:nvSpPr>
        <p:spPr>
          <a:xfrm>
            <a:off x="3546106" y="371842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F639A5-75AB-0D43-8990-77440325073B}"/>
              </a:ext>
            </a:extLst>
          </p:cNvPr>
          <p:cNvSpPr/>
          <p:nvPr/>
        </p:nvSpPr>
        <p:spPr>
          <a:xfrm>
            <a:off x="3546106" y="4412808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8A7867-9F47-F442-B681-384C3702FB07}"/>
              </a:ext>
            </a:extLst>
          </p:cNvPr>
          <p:cNvSpPr/>
          <p:nvPr/>
        </p:nvSpPr>
        <p:spPr>
          <a:xfrm>
            <a:off x="3546106" y="510719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4E3D54-BC8E-C140-9588-E4CE56392193}"/>
              </a:ext>
            </a:extLst>
          </p:cNvPr>
          <p:cNvSpPr/>
          <p:nvPr/>
        </p:nvSpPr>
        <p:spPr>
          <a:xfrm>
            <a:off x="5240153" y="3049176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84EA5-DF25-E247-850A-95D548F696AD}"/>
              </a:ext>
            </a:extLst>
          </p:cNvPr>
          <p:cNvSpPr/>
          <p:nvPr/>
        </p:nvSpPr>
        <p:spPr>
          <a:xfrm>
            <a:off x="5240153" y="1655417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597307-C1E1-5E42-AD24-E094DED080D9}"/>
              </a:ext>
            </a:extLst>
          </p:cNvPr>
          <p:cNvSpPr/>
          <p:nvPr/>
        </p:nvSpPr>
        <p:spPr>
          <a:xfrm>
            <a:off x="5240153" y="235479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5BB11D-C889-D14E-B64E-5BA9569DE2EF}"/>
              </a:ext>
            </a:extLst>
          </p:cNvPr>
          <p:cNvSpPr/>
          <p:nvPr/>
        </p:nvSpPr>
        <p:spPr>
          <a:xfrm>
            <a:off x="5240153" y="374356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51FBC8-CD67-D447-9D7E-A026B5C70EAA}"/>
              </a:ext>
            </a:extLst>
          </p:cNvPr>
          <p:cNvSpPr/>
          <p:nvPr/>
        </p:nvSpPr>
        <p:spPr>
          <a:xfrm>
            <a:off x="5240153" y="4437946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9326E4-AD07-F44F-AB64-A300BB561611}"/>
              </a:ext>
            </a:extLst>
          </p:cNvPr>
          <p:cNvSpPr/>
          <p:nvPr/>
        </p:nvSpPr>
        <p:spPr>
          <a:xfrm>
            <a:off x="5240153" y="513233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4FF2B1-48B9-E44E-A8B9-083FA3B922CF}"/>
              </a:ext>
            </a:extLst>
          </p:cNvPr>
          <p:cNvSpPr/>
          <p:nvPr/>
        </p:nvSpPr>
        <p:spPr>
          <a:xfrm>
            <a:off x="6927600" y="2544679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25CA97-2229-AA48-A93B-F8E657ADD2C4}"/>
              </a:ext>
            </a:extLst>
          </p:cNvPr>
          <p:cNvSpPr/>
          <p:nvPr/>
        </p:nvSpPr>
        <p:spPr>
          <a:xfrm>
            <a:off x="6927600" y="3339390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F7FC3-938D-3B43-95F7-77298F03DED8}"/>
              </a:ext>
            </a:extLst>
          </p:cNvPr>
          <p:cNvCxnSpPr>
            <a:stCxn id="3" idx="6"/>
            <a:endCxn id="10" idx="2"/>
          </p:cNvCxnSpPr>
          <p:nvPr/>
        </p:nvCxnSpPr>
        <p:spPr>
          <a:xfrm flipV="1">
            <a:off x="2246259" y="1820779"/>
            <a:ext cx="1299847" cy="508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6D03A6-DE5F-1940-8ED4-1DEB719645F0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2246259" y="2329399"/>
            <a:ext cx="1299847" cy="19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F7DF2B-36F4-2349-8D43-7DFB1F590D9A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2246259" y="2329399"/>
            <a:ext cx="1299847" cy="885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638CD2-029E-2142-9A77-D76B8CAAF231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2246259" y="2329399"/>
            <a:ext cx="1299847" cy="1579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4365DD-A002-7448-8D0C-500C432BC899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2246259" y="2329399"/>
            <a:ext cx="1299847" cy="22739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877E546-9A41-8244-BDC1-CF5EBA824D7B}"/>
              </a:ext>
            </a:extLst>
          </p:cNvPr>
          <p:cNvCxnSpPr>
            <a:cxnSpLocks/>
            <a:stCxn id="3" idx="6"/>
            <a:endCxn id="17" idx="2"/>
          </p:cNvCxnSpPr>
          <p:nvPr/>
        </p:nvCxnSpPr>
        <p:spPr>
          <a:xfrm>
            <a:off x="2246259" y="2329399"/>
            <a:ext cx="1299847" cy="29682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138AA6-1D75-D744-A448-617DBDFA1BE7}"/>
              </a:ext>
            </a:extLst>
          </p:cNvPr>
          <p:cNvCxnSpPr>
            <a:cxnSpLocks/>
            <a:stCxn id="13" idx="6"/>
            <a:endCxn id="10" idx="2"/>
          </p:cNvCxnSpPr>
          <p:nvPr/>
        </p:nvCxnSpPr>
        <p:spPr>
          <a:xfrm flipV="1">
            <a:off x="2239659" y="1820779"/>
            <a:ext cx="1306447" cy="1346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050FBD-FD1C-B445-B665-FFBBAA68B708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2239659" y="2520153"/>
            <a:ext cx="1306447" cy="647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5A03C5-8393-CE42-8D53-F586824FD7A3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>
            <a:off x="2239659" y="3167599"/>
            <a:ext cx="1306447" cy="46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37D963-2B1F-5144-8686-BB9A586AC152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2239659" y="3167599"/>
            <a:ext cx="1306447" cy="7413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04DD2E-597D-D042-99CC-42ECAAE12176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239659" y="3167599"/>
            <a:ext cx="1306447" cy="1435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87A1D9-319F-0C4E-9EAC-E75E37931884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239659" y="3167599"/>
            <a:ext cx="1306447" cy="21300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606BA7-04CB-3945-A32B-BB0D951617BE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 flipV="1">
            <a:off x="2246259" y="1820779"/>
            <a:ext cx="1299847" cy="2185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7EBE15D-4C0F-3942-AA47-0ECCA765445E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2246259" y="2520153"/>
            <a:ext cx="1299847" cy="1485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A9489C-77DF-7345-8752-33B0F8D37967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 flipV="1">
            <a:off x="2246259" y="3214538"/>
            <a:ext cx="1299847" cy="7912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1047AC5-23DA-EE44-BEAE-032807DE9765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2246259" y="3908923"/>
            <a:ext cx="1299847" cy="96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D50CFC5-609D-BB47-8992-3ACD7466ED0A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2246259" y="4005799"/>
            <a:ext cx="1299847" cy="597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E60729-AF62-F94C-AD58-EA1008CC64FD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2246259" y="4005799"/>
            <a:ext cx="1299847" cy="1291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9598372-D7DD-1242-9AC5-610F6EAD05EA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 flipV="1">
            <a:off x="2246259" y="1820779"/>
            <a:ext cx="1299847" cy="3023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A96D77-8691-2343-A843-1D6A00CE6CA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246259" y="2520153"/>
            <a:ext cx="1299847" cy="2323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24A1D19-6730-F945-85B1-852F0E132B55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 flipV="1">
            <a:off x="2246259" y="3214538"/>
            <a:ext cx="1299847" cy="1629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0D5A652-E642-9949-A716-68A8D9D3ECD7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2246259" y="3908923"/>
            <a:ext cx="1299847" cy="9350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1A288F9-44EB-9E49-813E-B5EC67DB870E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2246259" y="4603308"/>
            <a:ext cx="1299847" cy="2406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58F074B-7674-C749-BD51-704AD52913AE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2246259" y="4843999"/>
            <a:ext cx="1299847" cy="453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F77CA8A-BB13-184F-93CD-114AEF3C6F4C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>
            <a:off x="3933706" y="1820779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4F85F75-6C66-054B-B5F9-C6F37E7CCCD0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>
            <a:off x="3933706" y="1820779"/>
            <a:ext cx="1306447" cy="724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9BFDDDB-E7B2-E44E-8C37-870754C9B237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3933706" y="1820779"/>
            <a:ext cx="1306447" cy="14188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222DE2E-7B7C-2642-B6AF-1E2F509C2360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933706" y="1820779"/>
            <a:ext cx="1306447" cy="2113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654764-3D7E-4C44-A7E0-D6542DF81919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933706" y="1820779"/>
            <a:ext cx="1306447" cy="28076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2178AE-6DE7-D444-B17D-0C3484149088}"/>
              </a:ext>
            </a:extLst>
          </p:cNvPr>
          <p:cNvCxnSpPr>
            <a:cxnSpLocks/>
            <a:stCxn id="10" idx="6"/>
            <a:endCxn id="23" idx="2"/>
          </p:cNvCxnSpPr>
          <p:nvPr/>
        </p:nvCxnSpPr>
        <p:spPr>
          <a:xfrm>
            <a:off x="3933706" y="1820779"/>
            <a:ext cx="1306447" cy="3502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6ABD9A5-5AA6-9946-9575-139FEF36D05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33706" y="1845917"/>
            <a:ext cx="1306447" cy="67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A261E2B-EC51-644B-AEF6-4617795B20E2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3933706" y="252015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C4735BE-990B-FF4E-914B-A6FF1F48D531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3933706" y="2520153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E0DD683-5784-5D4C-B10F-C9E14DCC3B39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3933706" y="2520153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5E8044D-43D5-6149-97BC-620E57F6D121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>
            <a:off x="3933706" y="2520153"/>
            <a:ext cx="1306447" cy="2108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6A76409-A0D0-0C4A-AB47-FFA5C6F94037}"/>
              </a:ext>
            </a:extLst>
          </p:cNvPr>
          <p:cNvCxnSpPr>
            <a:cxnSpLocks/>
            <a:stCxn id="14" idx="6"/>
            <a:endCxn id="23" idx="2"/>
          </p:cNvCxnSpPr>
          <p:nvPr/>
        </p:nvCxnSpPr>
        <p:spPr>
          <a:xfrm>
            <a:off x="3933706" y="2520153"/>
            <a:ext cx="1306447" cy="2802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52A6CF0-7583-7F42-BA06-834710F7143A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3933706" y="1845917"/>
            <a:ext cx="1306447" cy="13686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724FF92-21FD-8640-8F24-7F6B6B9E530B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3933706" y="2545291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5B7483A-73C6-EB40-AFE7-40D76355BD4C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3933706" y="3214538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59C962-8217-D64E-8C89-23B00F20D63C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3933706" y="3214538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D029AC7-D3E6-424B-957C-C50C0A3DEEE7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933706" y="3214538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A87A2A6-4E54-E846-A8CF-5D916D30149B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3933706" y="3214538"/>
            <a:ext cx="1306447" cy="2108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20D72A2-EB61-FA44-AB18-C3A1B42F875D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3933706" y="1845917"/>
            <a:ext cx="1306447" cy="20630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D83DD26-0A44-E042-9E33-163AA992745B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3933706" y="2545291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AE2C9ED-7F89-E847-B45E-3AB23CD7727A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933706" y="3239676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10F8DEEC-B045-2847-98F2-88C0B2EF29ED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>
            <a:off x="3933706" y="390892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846B4A4-4A02-7044-86B5-A020F1000485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3933706" y="3908923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0B179A8-1882-D845-845D-A85332381F02}"/>
              </a:ext>
            </a:extLst>
          </p:cNvPr>
          <p:cNvCxnSpPr>
            <a:cxnSpLocks/>
            <a:stCxn id="15" idx="6"/>
            <a:endCxn id="23" idx="2"/>
          </p:cNvCxnSpPr>
          <p:nvPr/>
        </p:nvCxnSpPr>
        <p:spPr>
          <a:xfrm>
            <a:off x="3933706" y="3908923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5672049-E4AC-A642-9B1F-3D25EC29BCB2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3933706" y="1845917"/>
            <a:ext cx="1306447" cy="2757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D33F641-8C5D-DB4A-9A84-D1A432331F54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3933706" y="2545291"/>
            <a:ext cx="1306447" cy="2058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B2BAB776-88E0-5047-8858-73FB84322745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3933706" y="3239676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5C18C54-39F0-344B-A595-650FFDABF85B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3933706" y="3934061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0B96864-9D26-274E-B65B-42ADBD670D27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3933706" y="4603308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580E771-86DD-C040-B11F-AA03406BCB6E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3933706" y="4603308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EFA503-A845-C045-9B98-9B15CD5639F4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 flipV="1">
            <a:off x="3933706" y="1845917"/>
            <a:ext cx="1306447" cy="3451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2FD9183-E528-3146-A036-48FF510BD5C2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3933706" y="2545291"/>
            <a:ext cx="1306447" cy="2752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90DE9B41-01CC-8642-8B52-FB20696269F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3933706" y="3239676"/>
            <a:ext cx="1306447" cy="2058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393CA6F2-9B83-3D4A-A34B-7C59EE824D62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3933706" y="3934061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04A96C0E-2CB7-AF4F-B900-AFAF869598EC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 flipV="1">
            <a:off x="3933706" y="4628446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B2C0F6EB-3555-F34B-B0CB-D72EDFB0DFC1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933706" y="529769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EB496AD-D407-3946-A2F5-4CEF58949E6C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5627753" y="1845917"/>
            <a:ext cx="1299847" cy="889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C210C09C-2F63-2C46-9E4C-55B6BBA11FBE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5627753" y="2545291"/>
            <a:ext cx="1299847" cy="189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6CB35DBE-4513-D645-91E4-61F04998CC00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5627753" y="1845917"/>
            <a:ext cx="1299847" cy="1683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411246C-E591-FD4C-8BD0-B31B54D45C4E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5627753" y="2545291"/>
            <a:ext cx="1299847" cy="984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F0BDA8C-4740-934F-912C-89A05EDEAC34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5627753" y="3529890"/>
            <a:ext cx="1299847" cy="404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591752B-B134-004D-B1B5-0DCB7807CC29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5627753" y="3239676"/>
            <a:ext cx="1299847" cy="290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022AA137-1278-0A44-9163-03550BC084AE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 flipV="1">
            <a:off x="5627753" y="2735179"/>
            <a:ext cx="1299847" cy="504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68C87AFA-7FBB-F241-8C36-6A63E09F9B87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5627753" y="2735179"/>
            <a:ext cx="1299847" cy="119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EE611AA1-0825-F342-90C3-360979236B5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5627753" y="3529890"/>
            <a:ext cx="1299847" cy="1098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EE491FE6-4C16-7846-90ED-4689FCC3349F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5627753" y="2735179"/>
            <a:ext cx="1299847" cy="189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5B0ED773-4C69-9F42-BD79-9ED3828F1F5F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5627753" y="3529890"/>
            <a:ext cx="1299847" cy="17929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66B8BCAC-BC21-BC48-801F-0F92E00BB446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5627753" y="2735179"/>
            <a:ext cx="1299847" cy="2587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FBC93A55-E673-B343-A905-C1C0EE5FE4B9}"/>
              </a:ext>
            </a:extLst>
          </p:cNvPr>
          <p:cNvSpPr txBox="1"/>
          <p:nvPr/>
        </p:nvSpPr>
        <p:spPr>
          <a:xfrm>
            <a:off x="1787933" y="1148862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A0775DF-FAA1-FA45-A9F0-CB11E20823BE}"/>
              </a:ext>
            </a:extLst>
          </p:cNvPr>
          <p:cNvSpPr txBox="1"/>
          <p:nvPr/>
        </p:nvSpPr>
        <p:spPr>
          <a:xfrm>
            <a:off x="3092293" y="1143000"/>
            <a:ext cx="148758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Hidden layer 1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CB9B0DC-38AE-7146-81ED-E00D52B3DC63}"/>
              </a:ext>
            </a:extLst>
          </p:cNvPr>
          <p:cNvSpPr txBox="1"/>
          <p:nvPr/>
        </p:nvSpPr>
        <p:spPr>
          <a:xfrm>
            <a:off x="4690159" y="1147879"/>
            <a:ext cx="148758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Hidden layer 2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4E21CE6-CD95-B24F-8A94-F85761A46AFF}"/>
              </a:ext>
            </a:extLst>
          </p:cNvPr>
          <p:cNvSpPr txBox="1"/>
          <p:nvPr/>
        </p:nvSpPr>
        <p:spPr>
          <a:xfrm>
            <a:off x="6775151" y="1146523"/>
            <a:ext cx="69249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955345FA-CC99-FC4A-8C3C-B3F0187596AD}"/>
                  </a:ext>
                </a:extLst>
              </p:cNvPr>
              <p:cNvSpPr txBox="1"/>
              <p:nvPr/>
            </p:nvSpPr>
            <p:spPr>
              <a:xfrm>
                <a:off x="838707" y="2190899"/>
                <a:ext cx="251672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955345FA-CC99-FC4A-8C3C-B3F01875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07" y="2190899"/>
                <a:ext cx="251672" cy="270652"/>
              </a:xfrm>
              <a:prstGeom prst="rect">
                <a:avLst/>
              </a:prstGeom>
              <a:blipFill>
                <a:blip r:embed="rId2"/>
                <a:stretch>
                  <a:fillRect l="-20000" r="-15000" b="-1363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CE3D16EB-F0D8-E842-9388-CA797274C9F1}"/>
                  </a:ext>
                </a:extLst>
              </p:cNvPr>
              <p:cNvSpPr txBox="1"/>
              <p:nvPr/>
            </p:nvSpPr>
            <p:spPr>
              <a:xfrm>
                <a:off x="838707" y="3001879"/>
                <a:ext cx="251672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CE3D16EB-F0D8-E842-9388-CA797274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07" y="3001879"/>
                <a:ext cx="251672" cy="270652"/>
              </a:xfrm>
              <a:prstGeom prst="rect">
                <a:avLst/>
              </a:prstGeom>
              <a:blipFill>
                <a:blip r:embed="rId3"/>
                <a:stretch>
                  <a:fillRect l="-20000" r="-15000" b="-1363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3BE4BDE6-82F1-6945-B748-5B8A59C2A4DD}"/>
                  </a:ext>
                </a:extLst>
              </p:cNvPr>
              <p:cNvSpPr txBox="1"/>
              <p:nvPr/>
            </p:nvSpPr>
            <p:spPr>
              <a:xfrm>
                <a:off x="844072" y="4686070"/>
                <a:ext cx="256096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3BE4BDE6-82F1-6945-B748-5B8A59C2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72" y="4686070"/>
                <a:ext cx="256096" cy="270652"/>
              </a:xfrm>
              <a:prstGeom prst="rect">
                <a:avLst/>
              </a:prstGeom>
              <a:blipFill>
                <a:blip r:embed="rId4"/>
                <a:stretch>
                  <a:fillRect l="-14286" r="-14286" b="-272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" name="Oval 272">
            <a:extLst>
              <a:ext uri="{FF2B5EF4-FFF2-40B4-BE49-F238E27FC236}">
                <a16:creationId xmlns:a16="http://schemas.microsoft.com/office/drawing/2014/main" id="{3B4C5140-63E5-A344-96D7-0318016E15D9}"/>
              </a:ext>
            </a:extLst>
          </p:cNvPr>
          <p:cNvSpPr/>
          <p:nvPr/>
        </p:nvSpPr>
        <p:spPr>
          <a:xfrm>
            <a:off x="6950012" y="4133047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21B9B96-2BFB-CF46-B6E1-09AD8D2613CB}"/>
              </a:ext>
            </a:extLst>
          </p:cNvPr>
          <p:cNvCxnSpPr>
            <a:cxnSpLocks/>
            <a:stCxn id="19" idx="6"/>
            <a:endCxn id="273" idx="2"/>
          </p:cNvCxnSpPr>
          <p:nvPr/>
        </p:nvCxnSpPr>
        <p:spPr>
          <a:xfrm>
            <a:off x="5627753" y="1845917"/>
            <a:ext cx="1322259" cy="2477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D2C93A8C-FCC1-6948-8FC4-A65AA0333AF9}"/>
              </a:ext>
            </a:extLst>
          </p:cNvPr>
          <p:cNvCxnSpPr>
            <a:cxnSpLocks/>
            <a:stCxn id="20" idx="6"/>
            <a:endCxn id="273" idx="2"/>
          </p:cNvCxnSpPr>
          <p:nvPr/>
        </p:nvCxnSpPr>
        <p:spPr>
          <a:xfrm>
            <a:off x="5627753" y="2545291"/>
            <a:ext cx="1322259" cy="1778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5F7044D7-2CDA-9449-8D8D-15354B33EDC7}"/>
              </a:ext>
            </a:extLst>
          </p:cNvPr>
          <p:cNvCxnSpPr>
            <a:cxnSpLocks/>
            <a:stCxn id="18" idx="6"/>
            <a:endCxn id="273" idx="2"/>
          </p:cNvCxnSpPr>
          <p:nvPr/>
        </p:nvCxnSpPr>
        <p:spPr>
          <a:xfrm>
            <a:off x="5627753" y="3239676"/>
            <a:ext cx="1322259" cy="1083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C085CFE1-63D6-644A-9293-5E3C52698199}"/>
              </a:ext>
            </a:extLst>
          </p:cNvPr>
          <p:cNvCxnSpPr>
            <a:cxnSpLocks/>
            <a:stCxn id="21" idx="6"/>
            <a:endCxn id="273" idx="2"/>
          </p:cNvCxnSpPr>
          <p:nvPr/>
        </p:nvCxnSpPr>
        <p:spPr>
          <a:xfrm>
            <a:off x="5627753" y="3934061"/>
            <a:ext cx="1322259" cy="389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AD533958-83B5-1240-82A8-E851114F1487}"/>
              </a:ext>
            </a:extLst>
          </p:cNvPr>
          <p:cNvCxnSpPr>
            <a:cxnSpLocks/>
            <a:stCxn id="22" idx="6"/>
            <a:endCxn id="273" idx="2"/>
          </p:cNvCxnSpPr>
          <p:nvPr/>
        </p:nvCxnSpPr>
        <p:spPr>
          <a:xfrm flipV="1">
            <a:off x="5627753" y="4323547"/>
            <a:ext cx="1322259" cy="304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4EFF988C-21E3-AA41-BB50-D182CFF73B19}"/>
              </a:ext>
            </a:extLst>
          </p:cNvPr>
          <p:cNvCxnSpPr>
            <a:cxnSpLocks/>
            <a:stCxn id="23" idx="6"/>
            <a:endCxn id="273" idx="2"/>
          </p:cNvCxnSpPr>
          <p:nvPr/>
        </p:nvCxnSpPr>
        <p:spPr>
          <a:xfrm flipV="1">
            <a:off x="5627753" y="4323547"/>
            <a:ext cx="1322259" cy="999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D2938FE-FDB1-3943-B4F9-0392758C9EEC}"/>
                  </a:ext>
                </a:extLst>
              </p:cNvPr>
              <p:cNvSpPr txBox="1"/>
              <p:nvPr/>
            </p:nvSpPr>
            <p:spPr>
              <a:xfrm>
                <a:off x="8077200" y="2562951"/>
                <a:ext cx="262058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D2938FE-FDB1-3943-B4F9-0392758C9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562951"/>
                <a:ext cx="262058" cy="270652"/>
              </a:xfrm>
              <a:prstGeom prst="rect">
                <a:avLst/>
              </a:prstGeom>
              <a:blipFill>
                <a:blip r:embed="rId5"/>
                <a:stretch>
                  <a:fillRect l="-23810" t="-13043" r="-14286" b="-2608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8D40D58-A4A3-CD40-8FC7-972DF8D5AD34}"/>
                  </a:ext>
                </a:extLst>
              </p:cNvPr>
              <p:cNvSpPr txBox="1"/>
              <p:nvPr/>
            </p:nvSpPr>
            <p:spPr>
              <a:xfrm>
                <a:off x="8077200" y="3361949"/>
                <a:ext cx="262058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8D40D58-A4A3-CD40-8FC7-972DF8D5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361949"/>
                <a:ext cx="262058" cy="270652"/>
              </a:xfrm>
              <a:prstGeom prst="rect">
                <a:avLst/>
              </a:prstGeom>
              <a:blipFill>
                <a:blip r:embed="rId6"/>
                <a:stretch>
                  <a:fillRect l="-23810" t="-13043" r="-14286" b="-2608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B6D4A25-E769-C24C-AEF9-9DB830C39D30}"/>
                  </a:ext>
                </a:extLst>
              </p:cNvPr>
              <p:cNvSpPr txBox="1"/>
              <p:nvPr/>
            </p:nvSpPr>
            <p:spPr>
              <a:xfrm>
                <a:off x="8077200" y="4160947"/>
                <a:ext cx="267446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B6D4A25-E769-C24C-AEF9-9DB830C39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4160947"/>
                <a:ext cx="267446" cy="270652"/>
              </a:xfrm>
              <a:prstGeom prst="rect">
                <a:avLst/>
              </a:prstGeom>
              <a:blipFill>
                <a:blip r:embed="rId7"/>
                <a:stretch>
                  <a:fillRect l="-22727" t="-13636" r="-9091" b="-318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CA172792-FE7A-AB4D-80BD-1FBE4AFD2D4C}"/>
                  </a:ext>
                </a:extLst>
              </p:cNvPr>
              <p:cNvSpPr txBox="1"/>
              <p:nvPr/>
            </p:nvSpPr>
            <p:spPr>
              <a:xfrm>
                <a:off x="2768810" y="5630958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CA172792-FE7A-AB4D-80BD-1FBE4AFD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10" y="5630958"/>
                <a:ext cx="513923" cy="288477"/>
              </a:xfrm>
              <a:prstGeom prst="rect">
                <a:avLst/>
              </a:prstGeom>
              <a:blipFill>
                <a:blip r:embed="rId8"/>
                <a:stretch>
                  <a:fillRect l="-9524" t="-8333" r="-9524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878AB5-54EA-9D4B-A3CF-E91EB2AF56D9}"/>
                  </a:ext>
                </a:extLst>
              </p:cNvPr>
              <p:cNvSpPr txBox="1"/>
              <p:nvPr/>
            </p:nvSpPr>
            <p:spPr>
              <a:xfrm>
                <a:off x="4405382" y="5632201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878AB5-54EA-9D4B-A3CF-E91EB2AF5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382" y="5632201"/>
                <a:ext cx="513923" cy="288477"/>
              </a:xfrm>
              <a:prstGeom prst="rect">
                <a:avLst/>
              </a:prstGeom>
              <a:blipFill>
                <a:blip r:embed="rId9"/>
                <a:stretch>
                  <a:fillRect l="-12195" t="-8333" r="-7317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E09E12FA-419F-1D47-B120-DD6116F86FE5}"/>
                  </a:ext>
                </a:extLst>
              </p:cNvPr>
              <p:cNvSpPr txBox="1"/>
              <p:nvPr/>
            </p:nvSpPr>
            <p:spPr>
              <a:xfrm>
                <a:off x="6031920" y="5630958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E09E12FA-419F-1D47-B120-DD6116F8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920" y="5630958"/>
                <a:ext cx="513923" cy="288477"/>
              </a:xfrm>
              <a:prstGeom prst="rect">
                <a:avLst/>
              </a:prstGeom>
              <a:blipFill>
                <a:blip r:embed="rId10"/>
                <a:stretch>
                  <a:fillRect l="-9524" t="-8333" r="-7143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8E0F4232-7AFB-0942-AB56-3450F88D1B01}"/>
                  </a:ext>
                </a:extLst>
              </p:cNvPr>
              <p:cNvSpPr txBox="1"/>
              <p:nvPr/>
            </p:nvSpPr>
            <p:spPr>
              <a:xfrm>
                <a:off x="2768810" y="6255517"/>
                <a:ext cx="3968714" cy="556306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dirty="0" smtClean="0">
                              <a:effectLst/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1" i="1" dirty="0" smtClean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dirty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</m:d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8E0F4232-7AFB-0942-AB56-3450F88D1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10" y="6255517"/>
                <a:ext cx="3968714" cy="556306"/>
              </a:xfrm>
              <a:prstGeom prst="rect">
                <a:avLst/>
              </a:prstGeom>
              <a:blipFill>
                <a:blip r:embed="rId11"/>
                <a:stretch>
                  <a:fillRect l="-637" t="-175556" r="-1592" b="-25555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87AC779-8CDC-7B40-8E63-9857AD8CC5F2}"/>
                  </a:ext>
                </a:extLst>
              </p:cNvPr>
              <p:cNvSpPr/>
              <p:nvPr/>
            </p:nvSpPr>
            <p:spPr>
              <a:xfrm>
                <a:off x="759679" y="1347502"/>
                <a:ext cx="600549" cy="38081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87AC779-8CDC-7B40-8E63-9857AD8CC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79" y="1347502"/>
                <a:ext cx="600549" cy="380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030EE44-5080-DF40-B989-B9734AF2E782}"/>
                  </a:ext>
                </a:extLst>
              </p:cNvPr>
              <p:cNvSpPr/>
              <p:nvPr/>
            </p:nvSpPr>
            <p:spPr>
              <a:xfrm>
                <a:off x="7998385" y="1343123"/>
                <a:ext cx="605615" cy="38081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030EE44-5080-DF40-B989-B9734AF2E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385" y="1343123"/>
                <a:ext cx="605615" cy="380810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F03B4E1A-F8D3-1B44-A071-958BC796429F}"/>
                  </a:ext>
                </a:extLst>
              </p:cNvPr>
              <p:cNvSpPr/>
              <p:nvPr/>
            </p:nvSpPr>
            <p:spPr>
              <a:xfrm>
                <a:off x="1183271" y="5590530"/>
                <a:ext cx="473206" cy="3693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F03B4E1A-F8D3-1B44-A071-958BC7964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71" y="5590530"/>
                <a:ext cx="473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7C8ABBF-D47F-0D4C-BCB6-2C795D966178}"/>
              </a:ext>
            </a:extLst>
          </p:cNvPr>
          <p:cNvCxnSpPr/>
          <p:nvPr/>
        </p:nvCxnSpPr>
        <p:spPr>
          <a:xfrm>
            <a:off x="1787933" y="5775196"/>
            <a:ext cx="6504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262103DB-9C6B-5D4F-AD4F-E59833C1A8BD}"/>
              </a:ext>
            </a:extLst>
          </p:cNvPr>
          <p:cNvCxnSpPr>
            <a:cxnSpLocks/>
          </p:cNvCxnSpPr>
          <p:nvPr/>
        </p:nvCxnSpPr>
        <p:spPr>
          <a:xfrm>
            <a:off x="981645" y="1723933"/>
            <a:ext cx="8955" cy="35115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90A259C6-9152-1E4B-B0C4-3292C2677FA2}"/>
              </a:ext>
            </a:extLst>
          </p:cNvPr>
          <p:cNvCxnSpPr>
            <a:cxnSpLocks/>
          </p:cNvCxnSpPr>
          <p:nvPr/>
        </p:nvCxnSpPr>
        <p:spPr>
          <a:xfrm>
            <a:off x="8201764" y="1792286"/>
            <a:ext cx="8955" cy="35115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5" name="TextBox 314">
            <a:extLst>
              <a:ext uri="{FF2B5EF4-FFF2-40B4-BE49-F238E27FC236}">
                <a16:creationId xmlns:a16="http://schemas.microsoft.com/office/drawing/2014/main" id="{5C6117E2-5F55-9042-8990-8229C13AC1A7}"/>
              </a:ext>
            </a:extLst>
          </p:cNvPr>
          <p:cNvSpPr txBox="1"/>
          <p:nvPr/>
        </p:nvSpPr>
        <p:spPr>
          <a:xfrm>
            <a:off x="655861" y="6389307"/>
            <a:ext cx="1782539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Loss optimization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35E7BB2-E758-E847-BBCD-86B4EA266877}"/>
              </a:ext>
            </a:extLst>
          </p:cNvPr>
          <p:cNvSpPr txBox="1"/>
          <p:nvPr/>
        </p:nvSpPr>
        <p:spPr>
          <a:xfrm>
            <a:off x="4919305" y="5955790"/>
            <a:ext cx="419345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Activation functions on linear regressions</a:t>
            </a:r>
          </a:p>
        </p:txBody>
      </p:sp>
    </p:spTree>
    <p:extLst>
      <p:ext uri="{BB962C8B-B14F-4D97-AF65-F5344CB8AC3E}">
        <p14:creationId xmlns:p14="http://schemas.microsoft.com/office/powerpoint/2010/main" val="377364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BEC7-B87C-A547-97FA-50D6E0699EB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Neural Network with recurrence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52FFFA6-3839-DA4D-B9DA-8668B93A450F}"/>
                  </a:ext>
                </a:extLst>
              </p:cNvPr>
              <p:cNvSpPr/>
              <p:nvPr/>
            </p:nvSpPr>
            <p:spPr>
              <a:xfrm>
                <a:off x="873182" y="1854946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52FFFA6-3839-DA4D-B9DA-8668B93A4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82" y="1854946"/>
                <a:ext cx="808341" cy="83290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84F7251-200B-C044-85A4-98A73EAB9FC3}"/>
                  </a:ext>
                </a:extLst>
              </p:cNvPr>
              <p:cNvSpPr/>
              <p:nvPr/>
            </p:nvSpPr>
            <p:spPr>
              <a:xfrm>
                <a:off x="873181" y="4457108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84F7251-200B-C044-85A4-98A73EAB9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81" y="4457108"/>
                <a:ext cx="808341" cy="832901"/>
              </a:xfrm>
              <a:prstGeom prst="ellipse">
                <a:avLst/>
              </a:prstGeom>
              <a:blipFill>
                <a:blip r:embed="rId3"/>
                <a:stretch>
                  <a:fillRect l="-8955"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D1D772-5F21-EE49-849A-82B9064651DA}"/>
              </a:ext>
            </a:extLst>
          </p:cNvPr>
          <p:cNvSpPr/>
          <p:nvPr/>
        </p:nvSpPr>
        <p:spPr>
          <a:xfrm rot="5400000">
            <a:off x="941213" y="2801352"/>
            <a:ext cx="672278" cy="1560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A9EDEA-DD23-E840-80E7-01697DB66099}"/>
              </a:ext>
            </a:extLst>
          </p:cNvPr>
          <p:cNvCxnSpPr>
            <a:cxnSpLocks/>
            <a:stCxn id="5" idx="4"/>
            <a:endCxn id="8" idx="1"/>
          </p:cNvCxnSpPr>
          <p:nvPr/>
        </p:nvCxnSpPr>
        <p:spPr>
          <a:xfrm flipH="1">
            <a:off x="1277352" y="2687847"/>
            <a:ext cx="1" cy="55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091B81-BE10-2641-B36D-9D86EE376D0D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>
            <a:off x="1277352" y="3917539"/>
            <a:ext cx="0" cy="539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9E9D805-A982-0346-8D81-7EDB77816CF7}"/>
                  </a:ext>
                </a:extLst>
              </p:cNvPr>
              <p:cNvSpPr/>
              <p:nvPr/>
            </p:nvSpPr>
            <p:spPr>
              <a:xfrm>
                <a:off x="228904" y="5966664"/>
                <a:ext cx="2087110" cy="48667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9E9D805-A982-0346-8D81-7EDB77816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4" y="5966664"/>
                <a:ext cx="2087110" cy="486672"/>
              </a:xfrm>
              <a:prstGeom prst="rect">
                <a:avLst/>
              </a:prstGeom>
              <a:blipFill>
                <a:blip r:embed="rId4"/>
                <a:stretch>
                  <a:fillRect l="-606" b="-175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0F94BE7-403E-4C44-B0B8-81B894020354}"/>
                  </a:ext>
                </a:extLst>
              </p:cNvPr>
              <p:cNvSpPr/>
              <p:nvPr/>
            </p:nvSpPr>
            <p:spPr>
              <a:xfrm>
                <a:off x="3235382" y="1854946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0F94BE7-403E-4C44-B0B8-81B894020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382" y="1854946"/>
                <a:ext cx="808341" cy="8329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47E31C5-81E1-A64A-B610-81E49B5A2968}"/>
                  </a:ext>
                </a:extLst>
              </p:cNvPr>
              <p:cNvSpPr/>
              <p:nvPr/>
            </p:nvSpPr>
            <p:spPr>
              <a:xfrm>
                <a:off x="3235381" y="4457108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47E31C5-81E1-A64A-B610-81E49B5A2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381" y="4457108"/>
                <a:ext cx="808341" cy="832901"/>
              </a:xfrm>
              <a:prstGeom prst="ellipse">
                <a:avLst/>
              </a:prstGeom>
              <a:blipFill>
                <a:blip r:embed="rId6"/>
                <a:stretch>
                  <a:fillRect l="-11940"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0369A1A-793B-704F-A729-72028F1D418C}"/>
              </a:ext>
            </a:extLst>
          </p:cNvPr>
          <p:cNvSpPr/>
          <p:nvPr/>
        </p:nvSpPr>
        <p:spPr>
          <a:xfrm rot="5400000">
            <a:off x="3303413" y="2801352"/>
            <a:ext cx="672278" cy="1560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9F9059-FD3C-944B-A0B8-9F08C5E92F18}"/>
              </a:ext>
            </a:extLst>
          </p:cNvPr>
          <p:cNvCxnSpPr>
            <a:cxnSpLocks/>
            <a:stCxn id="41" idx="4"/>
            <a:endCxn id="43" idx="1"/>
          </p:cNvCxnSpPr>
          <p:nvPr/>
        </p:nvCxnSpPr>
        <p:spPr>
          <a:xfrm flipH="1">
            <a:off x="3639552" y="2687847"/>
            <a:ext cx="1" cy="55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63ADDF-6EA4-AA4D-B91A-8B384FAE2A00}"/>
              </a:ext>
            </a:extLst>
          </p:cNvPr>
          <p:cNvCxnSpPr>
            <a:cxnSpLocks/>
            <a:stCxn id="43" idx="3"/>
            <a:endCxn id="42" idx="0"/>
          </p:cNvCxnSpPr>
          <p:nvPr/>
        </p:nvCxnSpPr>
        <p:spPr>
          <a:xfrm>
            <a:off x="3639552" y="3917539"/>
            <a:ext cx="0" cy="539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32A667B-25DB-3244-9ED2-A27A8E8A74A1}"/>
                  </a:ext>
                </a:extLst>
              </p:cNvPr>
              <p:cNvSpPr/>
              <p:nvPr/>
            </p:nvSpPr>
            <p:spPr>
              <a:xfrm>
                <a:off x="5292782" y="1854946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32A667B-25DB-3244-9ED2-A27A8E8A7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2" y="1854946"/>
                <a:ext cx="808341" cy="83290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A39D68F-0525-DE40-8505-C03D7375AF18}"/>
                  </a:ext>
                </a:extLst>
              </p:cNvPr>
              <p:cNvSpPr/>
              <p:nvPr/>
            </p:nvSpPr>
            <p:spPr>
              <a:xfrm>
                <a:off x="5292781" y="4457108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A39D68F-0525-DE40-8505-C03D7375A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1" y="4457108"/>
                <a:ext cx="808341" cy="832901"/>
              </a:xfrm>
              <a:prstGeom prst="ellipse">
                <a:avLst/>
              </a:prstGeom>
              <a:blipFill>
                <a:blip r:embed="rId8"/>
                <a:stretch>
                  <a:fillRect l="-10448"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8473535-CECA-D14F-900E-50BF9FBA8CA4}"/>
              </a:ext>
            </a:extLst>
          </p:cNvPr>
          <p:cNvSpPr/>
          <p:nvPr/>
        </p:nvSpPr>
        <p:spPr>
          <a:xfrm rot="5400000">
            <a:off x="5360813" y="2801352"/>
            <a:ext cx="672278" cy="1560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150883-35B9-5D48-B186-7EBD80BD2B29}"/>
              </a:ext>
            </a:extLst>
          </p:cNvPr>
          <p:cNvCxnSpPr>
            <a:cxnSpLocks/>
            <a:stCxn id="46" idx="4"/>
            <a:endCxn id="48" idx="1"/>
          </p:cNvCxnSpPr>
          <p:nvPr/>
        </p:nvCxnSpPr>
        <p:spPr>
          <a:xfrm flipH="1">
            <a:off x="5696952" y="2687847"/>
            <a:ext cx="1" cy="55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1E95588-D9AC-5841-96D2-7C2AD9883CA7}"/>
              </a:ext>
            </a:extLst>
          </p:cNvPr>
          <p:cNvCxnSpPr>
            <a:cxnSpLocks/>
            <a:stCxn id="48" idx="3"/>
            <a:endCxn id="47" idx="0"/>
          </p:cNvCxnSpPr>
          <p:nvPr/>
        </p:nvCxnSpPr>
        <p:spPr>
          <a:xfrm>
            <a:off x="5696952" y="3917539"/>
            <a:ext cx="0" cy="539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D8C14AD-7129-4C47-8CD8-CAE0796E64F4}"/>
                  </a:ext>
                </a:extLst>
              </p:cNvPr>
              <p:cNvSpPr/>
              <p:nvPr/>
            </p:nvSpPr>
            <p:spPr>
              <a:xfrm>
                <a:off x="7350182" y="1854946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D8C14AD-7129-4C47-8CD8-CAE0796E6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182" y="1854946"/>
                <a:ext cx="808341" cy="8329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257D840-4E67-6540-8F9E-7FD7C20BD2B1}"/>
                  </a:ext>
                </a:extLst>
              </p:cNvPr>
              <p:cNvSpPr/>
              <p:nvPr/>
            </p:nvSpPr>
            <p:spPr>
              <a:xfrm>
                <a:off x="7350181" y="4457108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257D840-4E67-6540-8F9E-7FD7C20BD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181" y="4457108"/>
                <a:ext cx="808341" cy="832901"/>
              </a:xfrm>
              <a:prstGeom prst="ellipse">
                <a:avLst/>
              </a:prstGeom>
              <a:blipFill>
                <a:blip r:embed="rId10"/>
                <a:stretch>
                  <a:fillRect l="-11940"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27D10B6-30C7-CF4C-9906-255F732D7572}"/>
              </a:ext>
            </a:extLst>
          </p:cNvPr>
          <p:cNvSpPr/>
          <p:nvPr/>
        </p:nvSpPr>
        <p:spPr>
          <a:xfrm rot="5400000">
            <a:off x="7418213" y="2801352"/>
            <a:ext cx="672278" cy="1560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1379549-6E90-1148-AD75-BE9E1539D35B}"/>
              </a:ext>
            </a:extLst>
          </p:cNvPr>
          <p:cNvCxnSpPr>
            <a:cxnSpLocks/>
            <a:stCxn id="51" idx="4"/>
            <a:endCxn id="53" idx="1"/>
          </p:cNvCxnSpPr>
          <p:nvPr/>
        </p:nvCxnSpPr>
        <p:spPr>
          <a:xfrm flipH="1">
            <a:off x="7754352" y="2687847"/>
            <a:ext cx="1" cy="55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389DEA9-CCF1-8848-924D-FE7884DEF4C3}"/>
              </a:ext>
            </a:extLst>
          </p:cNvPr>
          <p:cNvCxnSpPr>
            <a:cxnSpLocks/>
            <a:stCxn id="53" idx="3"/>
            <a:endCxn id="52" idx="0"/>
          </p:cNvCxnSpPr>
          <p:nvPr/>
        </p:nvCxnSpPr>
        <p:spPr>
          <a:xfrm>
            <a:off x="7754352" y="3917539"/>
            <a:ext cx="0" cy="539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E6DE9A0-AB36-AF48-BC0E-B1BACBC2559B}"/>
              </a:ext>
            </a:extLst>
          </p:cNvPr>
          <p:cNvSpPr txBox="1"/>
          <p:nvPr/>
        </p:nvSpPr>
        <p:spPr>
          <a:xfrm>
            <a:off x="2286000" y="3276600"/>
            <a:ext cx="113814" cy="49244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8495BF-31EC-4148-B14E-5321DDF0967A}"/>
              </a:ext>
            </a:extLst>
          </p:cNvPr>
          <p:cNvSpPr txBox="1"/>
          <p:nvPr/>
        </p:nvSpPr>
        <p:spPr>
          <a:xfrm>
            <a:off x="118837" y="2119634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DB3ADD-CCD1-A14D-BCEC-8D71F70132D1}"/>
              </a:ext>
            </a:extLst>
          </p:cNvPr>
          <p:cNvSpPr txBox="1"/>
          <p:nvPr/>
        </p:nvSpPr>
        <p:spPr>
          <a:xfrm>
            <a:off x="29068" y="4735058"/>
            <a:ext cx="69249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4BD99B7-83F5-6F4E-984E-676BF55F0A98}"/>
              </a:ext>
            </a:extLst>
          </p:cNvPr>
          <p:cNvSpPr/>
          <p:nvPr/>
        </p:nvSpPr>
        <p:spPr>
          <a:xfrm>
            <a:off x="3026608" y="1676400"/>
            <a:ext cx="3276600" cy="1219200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C0B70C0-B539-8F43-B718-90526053F06A}"/>
              </a:ext>
            </a:extLst>
          </p:cNvPr>
          <p:cNvSpPr/>
          <p:nvPr/>
        </p:nvSpPr>
        <p:spPr>
          <a:xfrm>
            <a:off x="7162800" y="4267200"/>
            <a:ext cx="1219198" cy="1219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104D02-76C5-B441-B692-48A85379686E}"/>
              </a:ext>
            </a:extLst>
          </p:cNvPr>
          <p:cNvCxnSpPr>
            <a:cxnSpLocks/>
            <a:stCxn id="43" idx="0"/>
            <a:endCxn id="48" idx="2"/>
          </p:cNvCxnSpPr>
          <p:nvPr/>
        </p:nvCxnSpPr>
        <p:spPr>
          <a:xfrm>
            <a:off x="4419600" y="3581400"/>
            <a:ext cx="4973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BEF4546-FA5B-CC45-A1F1-BF82259CC0AA}"/>
              </a:ext>
            </a:extLst>
          </p:cNvPr>
          <p:cNvCxnSpPr>
            <a:cxnSpLocks/>
          </p:cNvCxnSpPr>
          <p:nvPr/>
        </p:nvCxnSpPr>
        <p:spPr>
          <a:xfrm>
            <a:off x="6477000" y="3606800"/>
            <a:ext cx="4973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DF5C80A-0FDC-4F4F-85A5-8FF461CEC277}"/>
                  </a:ext>
                </a:extLst>
              </p:cNvPr>
              <p:cNvSpPr/>
              <p:nvPr/>
            </p:nvSpPr>
            <p:spPr>
              <a:xfrm>
                <a:off x="3795288" y="5932797"/>
                <a:ext cx="2765308" cy="48667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DF5C80A-0FDC-4F4F-85A5-8FF461CEC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288" y="5932797"/>
                <a:ext cx="2765308" cy="486672"/>
              </a:xfrm>
              <a:prstGeom prst="rect">
                <a:avLst/>
              </a:prstGeom>
              <a:blipFill>
                <a:blip r:embed="rId11"/>
                <a:stretch>
                  <a:fillRect l="-459" b="-2051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351E4E41-788E-AE4D-9E75-071E367D0212}"/>
              </a:ext>
            </a:extLst>
          </p:cNvPr>
          <p:cNvSpPr txBox="1"/>
          <p:nvPr/>
        </p:nvSpPr>
        <p:spPr>
          <a:xfrm>
            <a:off x="5434273" y="6500924"/>
            <a:ext cx="133369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past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126085-6B2F-EC4C-8AE1-F2CB4BABBE1D}"/>
                  </a:ext>
                </a:extLst>
              </p:cNvPr>
              <p:cNvSpPr txBox="1"/>
              <p:nvPr/>
            </p:nvSpPr>
            <p:spPr>
              <a:xfrm>
                <a:off x="4421826" y="3001217"/>
                <a:ext cx="580223" cy="38465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sz="2400" baseline="300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126085-6B2F-EC4C-8AE1-F2CB4BABB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26" y="3001217"/>
                <a:ext cx="580223" cy="384657"/>
              </a:xfrm>
              <a:prstGeom prst="rect">
                <a:avLst/>
              </a:prstGeom>
              <a:blipFill>
                <a:blip r:embed="rId12"/>
                <a:stretch>
                  <a:fillRect l="-14894" t="-3226" r="-8511" b="-1290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4DE7EB-E332-C84F-8D91-AE393BB9822B}"/>
                  </a:ext>
                </a:extLst>
              </p:cNvPr>
              <p:cNvSpPr txBox="1"/>
              <p:nvPr/>
            </p:nvSpPr>
            <p:spPr>
              <a:xfrm>
                <a:off x="6497674" y="3003038"/>
                <a:ext cx="580223" cy="38465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aseline="300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4DE7EB-E332-C84F-8D91-AE393BB9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674" y="3003038"/>
                <a:ext cx="580223" cy="384657"/>
              </a:xfrm>
              <a:prstGeom prst="rect">
                <a:avLst/>
              </a:prstGeom>
              <a:blipFill>
                <a:blip r:embed="rId13"/>
                <a:stretch>
                  <a:fillRect l="-12766" t="-3226" r="-10638" b="-1290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40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lvl="1"/>
            <a:r>
              <a:rPr lang="en-GB" sz="2000" b="0" dirty="0">
                <a:effectLst/>
              </a:rPr>
              <a:t>Sequential or time series data: data points depend upon previous data points</a:t>
            </a:r>
          </a:p>
          <a:p>
            <a:pPr lvl="1"/>
            <a:r>
              <a:rPr lang="en-GB" sz="2000" b="0" dirty="0">
                <a:effectLst/>
              </a:rPr>
              <a:t>Memory: store historical information to forecast future values</a:t>
            </a:r>
          </a:p>
          <a:p>
            <a:endParaRPr lang="en-US" sz="2000" dirty="0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Recurrent Neural Network (RNN)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EDBE0C9-0A08-BB47-9D11-840004667E8B}"/>
                  </a:ext>
                </a:extLst>
              </p:cNvPr>
              <p:cNvSpPr/>
              <p:nvPr/>
            </p:nvSpPr>
            <p:spPr>
              <a:xfrm>
                <a:off x="2204678" y="3218079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EDBE0C9-0A08-BB47-9D11-840004667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78" y="3218079"/>
                <a:ext cx="808341" cy="8329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AC84F3C-54D1-6E4B-B1CE-D03D0DD8F7FC}"/>
                  </a:ext>
                </a:extLst>
              </p:cNvPr>
              <p:cNvSpPr/>
              <p:nvPr/>
            </p:nvSpPr>
            <p:spPr>
              <a:xfrm>
                <a:off x="2204677" y="5820241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AC84F3C-54D1-6E4B-B1CE-D03D0DD8F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77" y="5820241"/>
                <a:ext cx="808341" cy="832901"/>
              </a:xfrm>
              <a:prstGeom prst="ellipse">
                <a:avLst/>
              </a:prstGeom>
              <a:blipFill>
                <a:blip r:embed="rId4"/>
                <a:stretch>
                  <a:fillRect l="-11940"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55CF2E-6360-5A43-8610-CDBF15EB77B5}"/>
              </a:ext>
            </a:extLst>
          </p:cNvPr>
          <p:cNvSpPr/>
          <p:nvPr/>
        </p:nvSpPr>
        <p:spPr>
          <a:xfrm rot="5400000">
            <a:off x="2272709" y="4164485"/>
            <a:ext cx="672278" cy="1560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F9C1D8-E90A-AB49-B60F-AD14C863C1F2}"/>
              </a:ext>
            </a:extLst>
          </p:cNvPr>
          <p:cNvCxnSpPr>
            <a:cxnSpLocks/>
            <a:stCxn id="18" idx="4"/>
            <a:endCxn id="20" idx="1"/>
          </p:cNvCxnSpPr>
          <p:nvPr/>
        </p:nvCxnSpPr>
        <p:spPr>
          <a:xfrm flipH="1">
            <a:off x="2608848" y="4050980"/>
            <a:ext cx="1" cy="55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28D2BF-1C12-1B42-9BD0-3F91B68855F7}"/>
              </a:ext>
            </a:extLst>
          </p:cNvPr>
          <p:cNvCxnSpPr>
            <a:cxnSpLocks/>
            <a:stCxn id="20" idx="3"/>
            <a:endCxn id="19" idx="0"/>
          </p:cNvCxnSpPr>
          <p:nvPr/>
        </p:nvCxnSpPr>
        <p:spPr>
          <a:xfrm>
            <a:off x="2608848" y="5280672"/>
            <a:ext cx="0" cy="539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6114CB7-445E-0E4E-8E1B-3EBEA95C300E}"/>
                  </a:ext>
                </a:extLst>
              </p:cNvPr>
              <p:cNvSpPr/>
              <p:nvPr/>
            </p:nvSpPr>
            <p:spPr>
              <a:xfrm>
                <a:off x="4262078" y="3218079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6114CB7-445E-0E4E-8E1B-3EBEA95C3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78" y="3218079"/>
                <a:ext cx="808341" cy="8329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CAB385C-FDDC-ED41-B301-7FE5B752D32C}"/>
                  </a:ext>
                </a:extLst>
              </p:cNvPr>
              <p:cNvSpPr/>
              <p:nvPr/>
            </p:nvSpPr>
            <p:spPr>
              <a:xfrm>
                <a:off x="4262077" y="5820241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CAB385C-FDDC-ED41-B301-7FE5B752D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77" y="5820241"/>
                <a:ext cx="808341" cy="832901"/>
              </a:xfrm>
              <a:prstGeom prst="ellipse">
                <a:avLst/>
              </a:prstGeom>
              <a:blipFill>
                <a:blip r:embed="rId6"/>
                <a:stretch>
                  <a:fillRect l="-11940"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5096545-0CD9-1D43-8B6D-D74B984F135E}"/>
              </a:ext>
            </a:extLst>
          </p:cNvPr>
          <p:cNvSpPr/>
          <p:nvPr/>
        </p:nvSpPr>
        <p:spPr>
          <a:xfrm rot="5400000">
            <a:off x="4330109" y="4164485"/>
            <a:ext cx="672278" cy="1560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AE159C-A3A9-7D43-942D-C30BB48ED5B0}"/>
              </a:ext>
            </a:extLst>
          </p:cNvPr>
          <p:cNvCxnSpPr>
            <a:cxnSpLocks/>
            <a:stCxn id="24" idx="4"/>
            <a:endCxn id="27" idx="1"/>
          </p:cNvCxnSpPr>
          <p:nvPr/>
        </p:nvCxnSpPr>
        <p:spPr>
          <a:xfrm flipH="1">
            <a:off x="4666248" y="4050980"/>
            <a:ext cx="1" cy="55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859076-1720-484E-B0E9-B244D7F2CCD7}"/>
              </a:ext>
            </a:extLst>
          </p:cNvPr>
          <p:cNvCxnSpPr>
            <a:cxnSpLocks/>
            <a:stCxn id="27" idx="3"/>
            <a:endCxn id="26" idx="0"/>
          </p:cNvCxnSpPr>
          <p:nvPr/>
        </p:nvCxnSpPr>
        <p:spPr>
          <a:xfrm>
            <a:off x="4666248" y="5280672"/>
            <a:ext cx="0" cy="539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93508BA-359C-4349-B252-79E076E5086C}"/>
                  </a:ext>
                </a:extLst>
              </p:cNvPr>
              <p:cNvSpPr/>
              <p:nvPr/>
            </p:nvSpPr>
            <p:spPr>
              <a:xfrm>
                <a:off x="6319478" y="3218079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93508BA-359C-4349-B252-79E076E50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78" y="3218079"/>
                <a:ext cx="808341" cy="83290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F994DDD-2BC5-5C44-815D-4C4217F87859}"/>
                  </a:ext>
                </a:extLst>
              </p:cNvPr>
              <p:cNvSpPr/>
              <p:nvPr/>
            </p:nvSpPr>
            <p:spPr>
              <a:xfrm>
                <a:off x="6319477" y="5820241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F994DDD-2BC5-5C44-815D-4C4217F87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77" y="5820241"/>
                <a:ext cx="808341" cy="832901"/>
              </a:xfrm>
              <a:prstGeom prst="ellipse">
                <a:avLst/>
              </a:prstGeom>
              <a:blipFill>
                <a:blip r:embed="rId8"/>
                <a:stretch>
                  <a:fillRect l="-11940"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A73ABAC-B518-FA4B-924F-755269D00791}"/>
              </a:ext>
            </a:extLst>
          </p:cNvPr>
          <p:cNvSpPr/>
          <p:nvPr/>
        </p:nvSpPr>
        <p:spPr>
          <a:xfrm rot="5400000">
            <a:off x="6387509" y="4164485"/>
            <a:ext cx="672278" cy="1560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6C1A7A-FE6A-BD4A-BE20-8794309A81C2}"/>
              </a:ext>
            </a:extLst>
          </p:cNvPr>
          <p:cNvCxnSpPr>
            <a:cxnSpLocks/>
            <a:stCxn id="30" idx="4"/>
            <a:endCxn id="32" idx="1"/>
          </p:cNvCxnSpPr>
          <p:nvPr/>
        </p:nvCxnSpPr>
        <p:spPr>
          <a:xfrm flipH="1">
            <a:off x="6723648" y="4050980"/>
            <a:ext cx="1" cy="55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66207D-74FC-F245-97DA-02074EB3F36E}"/>
              </a:ext>
            </a:extLst>
          </p:cNvPr>
          <p:cNvCxnSpPr>
            <a:cxnSpLocks/>
            <a:stCxn id="32" idx="3"/>
            <a:endCxn id="31" idx="0"/>
          </p:cNvCxnSpPr>
          <p:nvPr/>
        </p:nvCxnSpPr>
        <p:spPr>
          <a:xfrm>
            <a:off x="6723648" y="5280672"/>
            <a:ext cx="0" cy="539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3A104AE-AA7A-0341-A40F-19F43744E69B}"/>
              </a:ext>
            </a:extLst>
          </p:cNvPr>
          <p:cNvCxnSpPr>
            <a:cxnSpLocks/>
            <a:stCxn id="20" idx="0"/>
            <a:endCxn id="27" idx="2"/>
          </p:cNvCxnSpPr>
          <p:nvPr/>
        </p:nvCxnSpPr>
        <p:spPr>
          <a:xfrm>
            <a:off x="3388896" y="4944533"/>
            <a:ext cx="4973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611163-FD02-014C-B325-43F3A6E57842}"/>
              </a:ext>
            </a:extLst>
          </p:cNvPr>
          <p:cNvCxnSpPr>
            <a:cxnSpLocks/>
          </p:cNvCxnSpPr>
          <p:nvPr/>
        </p:nvCxnSpPr>
        <p:spPr>
          <a:xfrm>
            <a:off x="5446296" y="4969933"/>
            <a:ext cx="4973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DB2575-68C4-474F-BC04-F840C3B6CFC5}"/>
                  </a:ext>
                </a:extLst>
              </p:cNvPr>
              <p:cNvSpPr txBox="1"/>
              <p:nvPr/>
            </p:nvSpPr>
            <p:spPr>
              <a:xfrm>
                <a:off x="3388896" y="4378195"/>
                <a:ext cx="580223" cy="38465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sz="2400" baseline="300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DB2575-68C4-474F-BC04-F840C3B6C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896" y="4378195"/>
                <a:ext cx="580223" cy="384657"/>
              </a:xfrm>
              <a:prstGeom prst="rect">
                <a:avLst/>
              </a:prstGeom>
              <a:blipFill>
                <a:blip r:embed="rId9"/>
                <a:stretch>
                  <a:fillRect l="-12766" t="-3226" r="-10638" b="-1290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36C4FC-A653-B446-A56E-F431D0F2530E}"/>
                  </a:ext>
                </a:extLst>
              </p:cNvPr>
              <p:cNvSpPr txBox="1"/>
              <p:nvPr/>
            </p:nvSpPr>
            <p:spPr>
              <a:xfrm>
                <a:off x="5464744" y="4380016"/>
                <a:ext cx="580223" cy="38465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aseline="300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36C4FC-A653-B446-A56E-F431D0F25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744" y="4380016"/>
                <a:ext cx="580223" cy="384657"/>
              </a:xfrm>
              <a:prstGeom prst="rect">
                <a:avLst/>
              </a:prstGeom>
              <a:blipFill>
                <a:blip r:embed="rId10"/>
                <a:stretch>
                  <a:fillRect l="-14894" t="-6452" r="-10638" b="-967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67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1719329"/>
          </a:xfrm>
          <a:effectLst/>
        </p:spPr>
        <p:txBody>
          <a:bodyPr/>
          <a:lstStyle/>
          <a:p>
            <a:pPr lvl="1"/>
            <a:r>
              <a:rPr lang="en-GB" sz="2000" b="0" dirty="0">
                <a:effectLst/>
              </a:rPr>
              <a:t>Sequential or time series data: data points depend upon previous data points</a:t>
            </a:r>
          </a:p>
          <a:p>
            <a:pPr lvl="1"/>
            <a:r>
              <a:rPr lang="en-GB" sz="2000" b="0" dirty="0">
                <a:effectLst/>
              </a:rPr>
              <a:t>Memory: store historical information to forecast future values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Recurrent Neural Network (RNN)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C78DD8-3595-86AB-49AE-F4CB9F3CE453}"/>
              </a:ext>
            </a:extLst>
          </p:cNvPr>
          <p:cNvGrpSpPr/>
          <p:nvPr/>
        </p:nvGrpSpPr>
        <p:grpSpPr>
          <a:xfrm>
            <a:off x="3417962" y="3218079"/>
            <a:ext cx="2597965" cy="3435063"/>
            <a:chOff x="3417962" y="3218079"/>
            <a:chExt cx="2597965" cy="3435063"/>
          </a:xfrm>
          <a:effectLst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E72C460-C494-4341-B9BC-B9D1CD5612E1}"/>
                    </a:ext>
                  </a:extLst>
                </p:cNvPr>
                <p:cNvSpPr/>
                <p:nvPr/>
              </p:nvSpPr>
              <p:spPr>
                <a:xfrm>
                  <a:off x="4262076" y="3218079"/>
                  <a:ext cx="808341" cy="83290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E72C460-C494-4341-B9BC-B9D1CD5612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076" y="3218079"/>
                  <a:ext cx="808341" cy="83290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00B0F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F9FB89C-9639-744B-8C35-63C49628A4D3}"/>
                    </a:ext>
                  </a:extLst>
                </p:cNvPr>
                <p:cNvSpPr/>
                <p:nvPr/>
              </p:nvSpPr>
              <p:spPr>
                <a:xfrm>
                  <a:off x="4262075" y="5820241"/>
                  <a:ext cx="808341" cy="832901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400" b="1" dirty="0">
                    <a:solidFill>
                      <a:schemeClr val="accent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F9FB89C-9639-744B-8C35-63C49628A4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075" y="5820241"/>
                  <a:ext cx="808341" cy="832901"/>
                </a:xfrm>
                <a:prstGeom prst="ellipse">
                  <a:avLst/>
                </a:prstGeom>
                <a:blipFill>
                  <a:blip r:embed="rId4"/>
                  <a:stretch>
                    <a:fillRect l="-8955"/>
                  </a:stretch>
                </a:blipFill>
                <a:ln>
                  <a:solidFill>
                    <a:srgbClr val="FF000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DCA881-0148-3A4C-8989-69E10CD9EEAB}"/>
                </a:ext>
              </a:extLst>
            </p:cNvPr>
            <p:cNvSpPr/>
            <p:nvPr/>
          </p:nvSpPr>
          <p:spPr>
            <a:xfrm rot="5400000">
              <a:off x="4330107" y="4164485"/>
              <a:ext cx="672278" cy="15600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 defTabSz="457200"/>
              <a:r>
                <a:rPr lang="en-US" sz="2400" b="1" dirty="0">
                  <a:solidFill>
                    <a:schemeClr val="bg1"/>
                  </a:solidFill>
                </a:rPr>
                <a:t>RNN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D3A2EDE-095F-944A-9D86-0ED46DFD8889}"/>
                </a:ext>
              </a:extLst>
            </p:cNvPr>
            <p:cNvCxnSpPr>
              <a:cxnSpLocks/>
              <a:stCxn id="31" idx="4"/>
              <a:endCxn id="33" idx="1"/>
            </p:cNvCxnSpPr>
            <p:nvPr/>
          </p:nvCxnSpPr>
          <p:spPr>
            <a:xfrm flipH="1">
              <a:off x="4666246" y="4050980"/>
              <a:ext cx="1" cy="5574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E02CD11-CAA3-8F4B-8609-F5155654415A}"/>
                </a:ext>
              </a:extLst>
            </p:cNvPr>
            <p:cNvCxnSpPr>
              <a:cxnSpLocks/>
              <a:stCxn id="33" idx="3"/>
              <a:endCxn id="32" idx="0"/>
            </p:cNvCxnSpPr>
            <p:nvPr/>
          </p:nvCxnSpPr>
          <p:spPr>
            <a:xfrm>
              <a:off x="4666246" y="5280672"/>
              <a:ext cx="0" cy="539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89495D-F6B2-2D43-8061-DE2EC82511E4}"/>
                </a:ext>
              </a:extLst>
            </p:cNvPr>
            <p:cNvSpPr txBox="1"/>
            <p:nvPr/>
          </p:nvSpPr>
          <p:spPr>
            <a:xfrm>
              <a:off x="3507731" y="3482767"/>
              <a:ext cx="51296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Input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64B1D6-57FD-624E-A01D-FB0C2340866A}"/>
                </a:ext>
              </a:extLst>
            </p:cNvPr>
            <p:cNvSpPr txBox="1"/>
            <p:nvPr/>
          </p:nvSpPr>
          <p:spPr>
            <a:xfrm>
              <a:off x="3417962" y="6098191"/>
              <a:ext cx="6924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Output</a:t>
              </a:r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E5C3BF73-5044-6740-BEFF-77298CD18FAA}"/>
                </a:ext>
              </a:extLst>
            </p:cNvPr>
            <p:cNvCxnSpPr>
              <a:cxnSpLocks/>
              <a:stCxn id="33" idx="2"/>
              <a:endCxn id="33" idx="0"/>
            </p:cNvCxnSpPr>
            <p:nvPr/>
          </p:nvCxnSpPr>
          <p:spPr>
            <a:xfrm rot="10800000" flipH="1">
              <a:off x="3886198" y="4944533"/>
              <a:ext cx="1560096" cy="12700"/>
            </a:xfrm>
            <a:prstGeom prst="bentConnector5">
              <a:avLst>
                <a:gd name="adj1" fmla="val -17909"/>
                <a:gd name="adj2" fmla="val -4191228"/>
                <a:gd name="adj3" fmla="val 121165"/>
              </a:avLst>
            </a:prstGeom>
            <a:ln w="19050">
              <a:solidFill>
                <a:srgbClr val="009A93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9EBF1B6-A382-8B46-9005-AD2C8A982983}"/>
                    </a:ext>
                  </a:extLst>
                </p:cNvPr>
                <p:cNvSpPr txBox="1"/>
                <p:nvPr/>
              </p:nvSpPr>
              <p:spPr>
                <a:xfrm>
                  <a:off x="5479305" y="4416065"/>
                  <a:ext cx="536622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400" baseline="30000" dirty="0">
                    <a:solidFill>
                      <a:srgbClr val="009A93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9EBF1B6-A382-8B46-9005-AD2C8A9829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305" y="4416065"/>
                  <a:ext cx="536622" cy="384657"/>
                </a:xfrm>
                <a:prstGeom prst="rect">
                  <a:avLst/>
                </a:prstGeom>
                <a:blipFill>
                  <a:blip r:embed="rId5"/>
                  <a:stretch>
                    <a:fillRect l="-18605" t="-6250" r="-16279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28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0B44-FA94-1847-86E3-E98A7DC7137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RNN: How?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EFFC3F-1CC2-4848-9ABF-A8F70169839C}"/>
                  </a:ext>
                </a:extLst>
              </p:cNvPr>
              <p:cNvSpPr txBox="1"/>
              <p:nvPr/>
            </p:nvSpPr>
            <p:spPr>
              <a:xfrm>
                <a:off x="3312488" y="1558032"/>
                <a:ext cx="4923848" cy="95705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effectLst/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solidFill>
                          <a:srgbClr val="009A9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</a:rPr>
                  <a:t>is updated at each time step with </a:t>
                </a:r>
              </a:p>
              <a:p>
                <a:r>
                  <a:rPr lang="en-US" sz="2000" dirty="0">
                    <a:effectLst/>
                  </a:rPr>
                  <a:t>a recurrence 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009A93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1" i="0" baseline="-25000" smtClean="0">
                          <a:effectLst/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effectLst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EFFC3F-1CC2-4848-9ABF-A8F701698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488" y="1558032"/>
                <a:ext cx="4923848" cy="957057"/>
              </a:xfrm>
              <a:prstGeom prst="rect">
                <a:avLst/>
              </a:prstGeom>
              <a:blipFill>
                <a:blip r:embed="rId3"/>
                <a:stretch>
                  <a:fillRect l="-3085" t="-6494" r="-2314" b="-909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17E1D39-8D0A-9F4B-A20C-A7BB63B399B0}"/>
              </a:ext>
            </a:extLst>
          </p:cNvPr>
          <p:cNvSpPr/>
          <p:nvPr/>
        </p:nvSpPr>
        <p:spPr>
          <a:xfrm>
            <a:off x="2891730" y="3614626"/>
            <a:ext cx="6252270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Same function (sigmoid, tanh, </a:t>
            </a:r>
            <a:r>
              <a:rPr lang="en-US" sz="2000" dirty="0" err="1"/>
              <a:t>ReLU</a:t>
            </a:r>
            <a:r>
              <a:rPr lang="en-US" sz="2000" dirty="0"/>
              <a:t>) and parameters </a:t>
            </a:r>
          </a:p>
          <a:p>
            <a:r>
              <a:rPr lang="en-US" sz="2000" dirty="0"/>
              <a:t>at every time step!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3BE0FF-FF26-3644-B38D-8F2BB543EBC2}"/>
              </a:ext>
            </a:extLst>
          </p:cNvPr>
          <p:cNvCxnSpPr>
            <a:cxnSpLocks/>
          </p:cNvCxnSpPr>
          <p:nvPr/>
        </p:nvCxnSpPr>
        <p:spPr>
          <a:xfrm>
            <a:off x="5486400" y="2932099"/>
            <a:ext cx="0" cy="649301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5227D7DB-72E5-304D-BF2D-1137CAC3CE40}"/>
              </a:ext>
            </a:extLst>
          </p:cNvPr>
          <p:cNvSpPr/>
          <p:nvPr/>
        </p:nvSpPr>
        <p:spPr>
          <a:xfrm rot="5400000">
            <a:off x="5410201" y="2552708"/>
            <a:ext cx="152397" cy="380986"/>
          </a:xfrm>
          <a:custGeom>
            <a:avLst/>
            <a:gdLst>
              <a:gd name="csX0" fmla="*/ 0 w 152397"/>
              <a:gd name="csY0" fmla="*/ 0 h 380986"/>
              <a:gd name="csX1" fmla="*/ 76199 w 152397"/>
              <a:gd name="csY1" fmla="*/ 12699 h 380986"/>
              <a:gd name="csX2" fmla="*/ 76199 w 152397"/>
              <a:gd name="csY2" fmla="*/ 177794 h 380986"/>
              <a:gd name="csX3" fmla="*/ 152398 w 152397"/>
              <a:gd name="csY3" fmla="*/ 190493 h 380986"/>
              <a:gd name="csX4" fmla="*/ 76199 w 152397"/>
              <a:gd name="csY4" fmla="*/ 203192 h 380986"/>
              <a:gd name="csX5" fmla="*/ 76199 w 152397"/>
              <a:gd name="csY5" fmla="*/ 368287 h 380986"/>
              <a:gd name="csX6" fmla="*/ 0 w 152397"/>
              <a:gd name="csY6" fmla="*/ 380986 h 380986"/>
              <a:gd name="csX7" fmla="*/ 0 w 152397"/>
              <a:gd name="csY7" fmla="*/ 0 h 380986"/>
              <a:gd name="csX0" fmla="*/ 0 w 152397"/>
              <a:gd name="csY0" fmla="*/ 0 h 380986"/>
              <a:gd name="csX1" fmla="*/ 76199 w 152397"/>
              <a:gd name="csY1" fmla="*/ 12699 h 380986"/>
              <a:gd name="csX2" fmla="*/ 76199 w 152397"/>
              <a:gd name="csY2" fmla="*/ 177794 h 380986"/>
              <a:gd name="csX3" fmla="*/ 152398 w 152397"/>
              <a:gd name="csY3" fmla="*/ 190493 h 380986"/>
              <a:gd name="csX4" fmla="*/ 76199 w 152397"/>
              <a:gd name="csY4" fmla="*/ 203192 h 380986"/>
              <a:gd name="csX5" fmla="*/ 76199 w 152397"/>
              <a:gd name="csY5" fmla="*/ 368287 h 380986"/>
              <a:gd name="csX6" fmla="*/ 0 w 152397"/>
              <a:gd name="csY6" fmla="*/ 380986 h 3809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52397" h="380986" stroke="0" extrusionOk="0">
                <a:moveTo>
                  <a:pt x="0" y="0"/>
                </a:moveTo>
                <a:cubicBezTo>
                  <a:pt x="41360" y="-447"/>
                  <a:pt x="75476" y="5957"/>
                  <a:pt x="76199" y="12699"/>
                </a:cubicBezTo>
                <a:cubicBezTo>
                  <a:pt x="65863" y="49779"/>
                  <a:pt x="90935" y="114499"/>
                  <a:pt x="76199" y="177794"/>
                </a:cubicBezTo>
                <a:cubicBezTo>
                  <a:pt x="71580" y="189318"/>
                  <a:pt x="109084" y="197291"/>
                  <a:pt x="152398" y="190493"/>
                </a:cubicBezTo>
                <a:cubicBezTo>
                  <a:pt x="109732" y="190175"/>
                  <a:pt x="77270" y="196691"/>
                  <a:pt x="76199" y="203192"/>
                </a:cubicBezTo>
                <a:cubicBezTo>
                  <a:pt x="91015" y="225586"/>
                  <a:pt x="86256" y="326602"/>
                  <a:pt x="76199" y="368287"/>
                </a:cubicBezTo>
                <a:cubicBezTo>
                  <a:pt x="75520" y="375196"/>
                  <a:pt x="41034" y="381974"/>
                  <a:pt x="0" y="380986"/>
                </a:cubicBezTo>
                <a:cubicBezTo>
                  <a:pt x="6371" y="216968"/>
                  <a:pt x="-10543" y="54872"/>
                  <a:pt x="0" y="0"/>
                </a:cubicBezTo>
                <a:close/>
              </a:path>
              <a:path w="152397" h="380986" fill="none" extrusionOk="0">
                <a:moveTo>
                  <a:pt x="0" y="0"/>
                </a:moveTo>
                <a:cubicBezTo>
                  <a:pt x="40996" y="-77"/>
                  <a:pt x="75769" y="4809"/>
                  <a:pt x="76199" y="12699"/>
                </a:cubicBezTo>
                <a:cubicBezTo>
                  <a:pt x="71737" y="79701"/>
                  <a:pt x="62873" y="160822"/>
                  <a:pt x="76199" y="177794"/>
                </a:cubicBezTo>
                <a:cubicBezTo>
                  <a:pt x="74495" y="187855"/>
                  <a:pt x="111253" y="191191"/>
                  <a:pt x="152398" y="190493"/>
                </a:cubicBezTo>
                <a:cubicBezTo>
                  <a:pt x="110272" y="191490"/>
                  <a:pt x="77297" y="195528"/>
                  <a:pt x="76199" y="203192"/>
                </a:cubicBezTo>
                <a:cubicBezTo>
                  <a:pt x="79250" y="280403"/>
                  <a:pt x="66336" y="303499"/>
                  <a:pt x="76199" y="368287"/>
                </a:cubicBezTo>
                <a:cubicBezTo>
                  <a:pt x="78118" y="379100"/>
                  <a:pt x="36789" y="383778"/>
                  <a:pt x="0" y="380986"/>
                </a:cubicBezTo>
              </a:path>
              <a:path w="152397" h="380986" fill="none" stroke="0" extrusionOk="0">
                <a:moveTo>
                  <a:pt x="0" y="0"/>
                </a:moveTo>
                <a:cubicBezTo>
                  <a:pt x="42304" y="123"/>
                  <a:pt x="77238" y="5936"/>
                  <a:pt x="76199" y="12699"/>
                </a:cubicBezTo>
                <a:cubicBezTo>
                  <a:pt x="83056" y="59142"/>
                  <a:pt x="83169" y="103515"/>
                  <a:pt x="76199" y="177794"/>
                </a:cubicBezTo>
                <a:cubicBezTo>
                  <a:pt x="77247" y="186368"/>
                  <a:pt x="110375" y="191127"/>
                  <a:pt x="152398" y="190493"/>
                </a:cubicBezTo>
                <a:cubicBezTo>
                  <a:pt x="110568" y="190885"/>
                  <a:pt x="76728" y="196827"/>
                  <a:pt x="76199" y="203192"/>
                </a:cubicBezTo>
                <a:cubicBezTo>
                  <a:pt x="86304" y="247916"/>
                  <a:pt x="87558" y="307427"/>
                  <a:pt x="76199" y="368287"/>
                </a:cubicBezTo>
                <a:cubicBezTo>
                  <a:pt x="72457" y="375915"/>
                  <a:pt x="38374" y="378426"/>
                  <a:pt x="0" y="380986"/>
                </a:cubicBezTo>
              </a:path>
            </a:pathLst>
          </a:custGeom>
          <a:ln w="19050">
            <a:solidFill>
              <a:srgbClr val="E3061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BAADA78-F33B-A242-9814-16FD2086AD43}"/>
                  </a:ext>
                </a:extLst>
              </p:cNvPr>
              <p:cNvSpPr/>
              <p:nvPr/>
            </p:nvSpPr>
            <p:spPr>
              <a:xfrm>
                <a:off x="1137878" y="1366407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BAADA78-F33B-A242-9814-16FD2086A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78" y="1366407"/>
                <a:ext cx="808341" cy="8329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438574E-813B-6748-B3D3-99987204AE3A}"/>
                  </a:ext>
                </a:extLst>
              </p:cNvPr>
              <p:cNvSpPr/>
              <p:nvPr/>
            </p:nvSpPr>
            <p:spPr>
              <a:xfrm>
                <a:off x="1137877" y="3968569"/>
                <a:ext cx="808341" cy="83290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438574E-813B-6748-B3D3-99987204A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77" y="3968569"/>
                <a:ext cx="808341" cy="832901"/>
              </a:xfrm>
              <a:prstGeom prst="ellipse">
                <a:avLst/>
              </a:prstGeom>
              <a:blipFill>
                <a:blip r:embed="rId5"/>
                <a:stretch>
                  <a:fillRect l="-8955"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CB5C136-A823-EF4C-8DC7-798EF300FDEC}"/>
              </a:ext>
            </a:extLst>
          </p:cNvPr>
          <p:cNvSpPr/>
          <p:nvPr/>
        </p:nvSpPr>
        <p:spPr>
          <a:xfrm rot="5400000">
            <a:off x="1205909" y="2312813"/>
            <a:ext cx="672278" cy="1560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 defTabSz="457200"/>
            <a:r>
              <a:rPr lang="en-US" sz="2400" b="1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D03B2-C1CA-9640-96A5-4021D08405EA}"/>
              </a:ext>
            </a:extLst>
          </p:cNvPr>
          <p:cNvCxnSpPr>
            <a:cxnSpLocks/>
            <a:stCxn id="24" idx="4"/>
            <a:endCxn id="26" idx="1"/>
          </p:cNvCxnSpPr>
          <p:nvPr/>
        </p:nvCxnSpPr>
        <p:spPr>
          <a:xfrm flipH="1">
            <a:off x="1542048" y="2199308"/>
            <a:ext cx="1" cy="55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03A9FF-6925-D346-98F4-8F22739FA58B}"/>
              </a:ext>
            </a:extLst>
          </p:cNvPr>
          <p:cNvCxnSpPr>
            <a:cxnSpLocks/>
            <a:stCxn id="26" idx="3"/>
            <a:endCxn id="25" idx="0"/>
          </p:cNvCxnSpPr>
          <p:nvPr/>
        </p:nvCxnSpPr>
        <p:spPr>
          <a:xfrm>
            <a:off x="1542048" y="3429000"/>
            <a:ext cx="0" cy="539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C33311-3F8E-5741-9F1D-E276F121E39B}"/>
              </a:ext>
            </a:extLst>
          </p:cNvPr>
          <p:cNvSpPr txBox="1"/>
          <p:nvPr/>
        </p:nvSpPr>
        <p:spPr>
          <a:xfrm>
            <a:off x="383533" y="1631095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B24191-08E8-6448-864E-48D5EBE3B690}"/>
              </a:ext>
            </a:extLst>
          </p:cNvPr>
          <p:cNvSpPr txBox="1"/>
          <p:nvPr/>
        </p:nvSpPr>
        <p:spPr>
          <a:xfrm>
            <a:off x="293764" y="4246519"/>
            <a:ext cx="69249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02E6E650-AFF5-BC4A-BFF6-0D1703E47AF9}"/>
              </a:ext>
            </a:extLst>
          </p:cNvPr>
          <p:cNvCxnSpPr>
            <a:cxnSpLocks/>
            <a:stCxn id="26" idx="2"/>
            <a:endCxn id="26" idx="0"/>
          </p:cNvCxnSpPr>
          <p:nvPr/>
        </p:nvCxnSpPr>
        <p:spPr>
          <a:xfrm rot="10800000" flipH="1">
            <a:off x="762000" y="3092861"/>
            <a:ext cx="1560096" cy="12700"/>
          </a:xfrm>
          <a:prstGeom prst="bentConnector5">
            <a:avLst>
              <a:gd name="adj1" fmla="val -17909"/>
              <a:gd name="adj2" fmla="val -4191228"/>
              <a:gd name="adj3" fmla="val 121165"/>
            </a:avLst>
          </a:prstGeom>
          <a:ln w="19050">
            <a:solidFill>
              <a:srgbClr val="009A93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D41DA6-07EF-A046-9249-09FBDEFD602A}"/>
                  </a:ext>
                </a:extLst>
              </p:cNvPr>
              <p:cNvSpPr txBox="1"/>
              <p:nvPr/>
            </p:nvSpPr>
            <p:spPr>
              <a:xfrm>
                <a:off x="2355107" y="2564393"/>
                <a:ext cx="536622" cy="38465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baseline="30000" dirty="0">
                  <a:solidFill>
                    <a:srgbClr val="009A9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D41DA6-07EF-A046-9249-09FBDEFD6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07" y="2564393"/>
                <a:ext cx="536622" cy="384657"/>
              </a:xfrm>
              <a:prstGeom prst="rect">
                <a:avLst/>
              </a:prstGeom>
              <a:blipFill>
                <a:blip r:embed="rId6"/>
                <a:stretch>
                  <a:fillRect l="-13953" t="-6452" r="-11628" b="-967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0433BD-FB8D-2B4A-A492-177602D27067}"/>
                  </a:ext>
                </a:extLst>
              </p:cNvPr>
              <p:cNvSpPr/>
              <p:nvPr/>
            </p:nvSpPr>
            <p:spPr>
              <a:xfrm>
                <a:off x="3461449" y="4460236"/>
                <a:ext cx="4010906" cy="42607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 dirty="0">
                          <a:solidFill>
                            <a:srgbClr val="009A93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sz="2000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0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000" b="0" i="1" dirty="0" smtClean="0">
                          <a:solidFill>
                            <a:srgbClr val="009A93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effectLst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0433BD-FB8D-2B4A-A492-177602D27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449" y="4460236"/>
                <a:ext cx="4010906" cy="426079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C50D9C-A392-2246-B450-F0BC4D39C000}"/>
                  </a:ext>
                </a:extLst>
              </p:cNvPr>
              <p:cNvSpPr/>
              <p:nvPr/>
            </p:nvSpPr>
            <p:spPr>
              <a:xfrm>
                <a:off x="3444682" y="5105400"/>
                <a:ext cx="2786340" cy="452303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solidFill>
                                <a:srgbClr val="009A9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C50D9C-A392-2246-B450-F0BC4D39C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682" y="5105400"/>
                <a:ext cx="2786340" cy="452303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19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058C-6A43-0C40-A239-BD049018303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Types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1065D-4A35-554B-AE64-6585DD414290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marL="0" lvl="1" indent="0">
              <a:buNone/>
            </a:pPr>
            <a:endParaRPr lang="en-GB" sz="2000" b="0" dirty="0">
              <a:effectLst/>
            </a:endParaRPr>
          </a:p>
          <a:p>
            <a:pPr lvl="1"/>
            <a:r>
              <a:rPr lang="en-GB" sz="2000" b="0" dirty="0">
                <a:effectLst/>
              </a:rPr>
              <a:t>One to One</a:t>
            </a:r>
          </a:p>
          <a:p>
            <a:pPr marL="0" lvl="1" indent="0">
              <a:buNone/>
            </a:pPr>
            <a:endParaRPr lang="en-GB" sz="2000" b="0" dirty="0">
              <a:effectLst/>
            </a:endParaRPr>
          </a:p>
          <a:p>
            <a:pPr lvl="1"/>
            <a:r>
              <a:rPr lang="en-GB" sz="2000" b="0" dirty="0">
                <a:effectLst/>
              </a:rPr>
              <a:t>One to Many</a:t>
            </a:r>
          </a:p>
          <a:p>
            <a:pPr marL="0" lvl="1" indent="0">
              <a:buNone/>
            </a:pPr>
            <a:endParaRPr lang="en-GB" sz="2000" b="0" dirty="0">
              <a:effectLst/>
            </a:endParaRPr>
          </a:p>
          <a:p>
            <a:pPr lvl="1"/>
            <a:r>
              <a:rPr lang="en-GB" sz="2000" b="0" dirty="0">
                <a:effectLst/>
              </a:rPr>
              <a:t>Many to One</a:t>
            </a:r>
          </a:p>
          <a:p>
            <a:pPr marL="0" lvl="1" indent="0">
              <a:buNone/>
            </a:pPr>
            <a:endParaRPr lang="en-GB" sz="2000" b="0" dirty="0">
              <a:effectLst/>
            </a:endParaRPr>
          </a:p>
          <a:p>
            <a:pPr lvl="1"/>
            <a:r>
              <a:rPr lang="en-GB" sz="2000" b="0" dirty="0">
                <a:effectLst/>
              </a:rPr>
              <a:t>Many to Many</a:t>
            </a:r>
            <a:endParaRPr lang="en-US" sz="2000" dirty="0">
              <a:effectLst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8F75FCE-CAA9-2A4A-8AAE-7BB13A6E0480}"/>
              </a:ext>
            </a:extLst>
          </p:cNvPr>
          <p:cNvGrpSpPr>
            <a:grpSpLocks noChangeAspect="1"/>
          </p:cNvGrpSpPr>
          <p:nvPr/>
        </p:nvGrpSpPr>
        <p:grpSpPr>
          <a:xfrm>
            <a:off x="3664832" y="1524000"/>
            <a:ext cx="622937" cy="1371600"/>
            <a:chOff x="7819379" y="1032367"/>
            <a:chExt cx="1560096" cy="3435063"/>
          </a:xfrm>
          <a:effectLst/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0D2D1CA-AA88-D842-AAE5-286B8C0637E3}"/>
                </a:ext>
              </a:extLst>
            </p:cNvPr>
            <p:cNvSpPr/>
            <p:nvPr/>
          </p:nvSpPr>
          <p:spPr>
            <a:xfrm>
              <a:off x="8195257" y="1032367"/>
              <a:ext cx="808341" cy="832901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34832E-6B0D-254A-9442-B42D32F2A155}"/>
                </a:ext>
              </a:extLst>
            </p:cNvPr>
            <p:cNvSpPr/>
            <p:nvPr/>
          </p:nvSpPr>
          <p:spPr>
            <a:xfrm>
              <a:off x="8195256" y="3634529"/>
              <a:ext cx="808341" cy="8329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81F3AA4-D05E-4549-B697-52D05792DBE5}"/>
                </a:ext>
              </a:extLst>
            </p:cNvPr>
            <p:cNvSpPr/>
            <p:nvPr/>
          </p:nvSpPr>
          <p:spPr>
            <a:xfrm rot="5400000">
              <a:off x="8263288" y="1978773"/>
              <a:ext cx="672278" cy="15600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387233A-EC93-3F41-A43B-13FC70364F20}"/>
                </a:ext>
              </a:extLst>
            </p:cNvPr>
            <p:cNvCxnSpPr>
              <a:cxnSpLocks/>
              <a:stCxn id="23" idx="4"/>
              <a:endCxn id="25" idx="1"/>
            </p:cNvCxnSpPr>
            <p:nvPr/>
          </p:nvCxnSpPr>
          <p:spPr>
            <a:xfrm flipH="1">
              <a:off x="8599427" y="1865268"/>
              <a:ext cx="1" cy="5574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F33309-2690-4C49-A232-B4A77188961B}"/>
                </a:ext>
              </a:extLst>
            </p:cNvPr>
            <p:cNvCxnSpPr>
              <a:cxnSpLocks/>
              <a:stCxn id="25" idx="3"/>
              <a:endCxn id="24" idx="0"/>
            </p:cNvCxnSpPr>
            <p:nvPr/>
          </p:nvCxnSpPr>
          <p:spPr>
            <a:xfrm>
              <a:off x="8599427" y="3094960"/>
              <a:ext cx="0" cy="539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A2086CC-3A29-7B43-9DA4-0AE383350188}"/>
              </a:ext>
            </a:extLst>
          </p:cNvPr>
          <p:cNvGrpSpPr>
            <a:grpSpLocks noChangeAspect="1"/>
          </p:cNvGrpSpPr>
          <p:nvPr/>
        </p:nvGrpSpPr>
        <p:grpSpPr>
          <a:xfrm>
            <a:off x="6257527" y="2743200"/>
            <a:ext cx="2265952" cy="1371600"/>
            <a:chOff x="850099" y="-477089"/>
            <a:chExt cx="5674896" cy="3435063"/>
          </a:xfrm>
          <a:effectLst/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CC9AC60-7BCD-E94B-9A14-3DDACEE7DEC1}"/>
                </a:ext>
              </a:extLst>
            </p:cNvPr>
            <p:cNvSpPr/>
            <p:nvPr/>
          </p:nvSpPr>
          <p:spPr>
            <a:xfrm>
              <a:off x="1225977" y="-477089"/>
              <a:ext cx="808341" cy="832901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394A280-D23D-304B-AE5E-9B8CF0A50A39}"/>
                </a:ext>
              </a:extLst>
            </p:cNvPr>
            <p:cNvSpPr/>
            <p:nvPr/>
          </p:nvSpPr>
          <p:spPr>
            <a:xfrm>
              <a:off x="1225976" y="2125073"/>
              <a:ext cx="808341" cy="8329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201757A-AA6D-C948-B364-72691335EAD4}"/>
                </a:ext>
              </a:extLst>
            </p:cNvPr>
            <p:cNvSpPr/>
            <p:nvPr/>
          </p:nvSpPr>
          <p:spPr>
            <a:xfrm rot="5400000">
              <a:off x="1294008" y="469317"/>
              <a:ext cx="672278" cy="15600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D9D120F-7D33-5B4B-8135-F6E425C3D1E8}"/>
                </a:ext>
              </a:extLst>
            </p:cNvPr>
            <p:cNvCxnSpPr>
              <a:cxnSpLocks/>
              <a:stCxn id="28" idx="4"/>
              <a:endCxn id="30" idx="1"/>
            </p:cNvCxnSpPr>
            <p:nvPr/>
          </p:nvCxnSpPr>
          <p:spPr>
            <a:xfrm flipH="1">
              <a:off x="1630147" y="355812"/>
              <a:ext cx="1" cy="5574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BC23332-774D-8B40-A68A-7FAC6F805C17}"/>
                </a:ext>
              </a:extLst>
            </p:cNvPr>
            <p:cNvCxnSpPr>
              <a:cxnSpLocks/>
              <a:stCxn id="30" idx="3"/>
              <a:endCxn id="29" idx="0"/>
            </p:cNvCxnSpPr>
            <p:nvPr/>
          </p:nvCxnSpPr>
          <p:spPr>
            <a:xfrm>
              <a:off x="1630147" y="1585504"/>
              <a:ext cx="0" cy="539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DD91C42-1B93-1D49-864B-B2484EBE0F72}"/>
                </a:ext>
              </a:extLst>
            </p:cNvPr>
            <p:cNvSpPr/>
            <p:nvPr/>
          </p:nvSpPr>
          <p:spPr>
            <a:xfrm>
              <a:off x="3283376" y="2125073"/>
              <a:ext cx="808341" cy="8329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1E6797C-1424-6B45-AFEA-6A5CCB7DBC7F}"/>
                </a:ext>
              </a:extLst>
            </p:cNvPr>
            <p:cNvSpPr/>
            <p:nvPr/>
          </p:nvSpPr>
          <p:spPr>
            <a:xfrm rot="5400000">
              <a:off x="3351408" y="469317"/>
              <a:ext cx="672278" cy="15600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959E250-DDA1-2049-A2F1-FDCD5F7DD2E4}"/>
                </a:ext>
              </a:extLst>
            </p:cNvPr>
            <p:cNvCxnSpPr>
              <a:cxnSpLocks/>
              <a:stCxn id="34" idx="3"/>
              <a:endCxn id="33" idx="0"/>
            </p:cNvCxnSpPr>
            <p:nvPr/>
          </p:nvCxnSpPr>
          <p:spPr>
            <a:xfrm>
              <a:off x="3687547" y="1585504"/>
              <a:ext cx="0" cy="539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092DA7-25AE-AF43-9CDC-2A29D62B4FD0}"/>
                </a:ext>
              </a:extLst>
            </p:cNvPr>
            <p:cNvSpPr/>
            <p:nvPr/>
          </p:nvSpPr>
          <p:spPr>
            <a:xfrm>
              <a:off x="5340776" y="2125073"/>
              <a:ext cx="808341" cy="8329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DCFC1A74-EAC3-A742-A108-636C7AF90F13}"/>
                </a:ext>
              </a:extLst>
            </p:cNvPr>
            <p:cNvSpPr/>
            <p:nvPr/>
          </p:nvSpPr>
          <p:spPr>
            <a:xfrm rot="5400000">
              <a:off x="5408808" y="469317"/>
              <a:ext cx="672278" cy="15600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315AD2-5597-7F4D-AEE7-8A05F3807EA3}"/>
                </a:ext>
              </a:extLst>
            </p:cNvPr>
            <p:cNvCxnSpPr>
              <a:cxnSpLocks/>
              <a:stCxn id="37" idx="3"/>
              <a:endCxn id="36" idx="0"/>
            </p:cNvCxnSpPr>
            <p:nvPr/>
          </p:nvCxnSpPr>
          <p:spPr>
            <a:xfrm>
              <a:off x="5744947" y="1585504"/>
              <a:ext cx="0" cy="539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68AC6DB-9F48-8C48-BAF5-D3F63A02E9E7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>
              <a:off x="2410195" y="1249365"/>
              <a:ext cx="49730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09861E6-BD5E-8745-9962-3D61D3620469}"/>
                </a:ext>
              </a:extLst>
            </p:cNvPr>
            <p:cNvCxnSpPr>
              <a:cxnSpLocks/>
            </p:cNvCxnSpPr>
            <p:nvPr/>
          </p:nvCxnSpPr>
          <p:spPr>
            <a:xfrm>
              <a:off x="4467595" y="1274765"/>
              <a:ext cx="49730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59F5F22-7932-D246-936A-CA6D475E907C}"/>
              </a:ext>
            </a:extLst>
          </p:cNvPr>
          <p:cNvGrpSpPr>
            <a:grpSpLocks noChangeAspect="1"/>
          </p:cNvGrpSpPr>
          <p:nvPr/>
        </p:nvGrpSpPr>
        <p:grpSpPr>
          <a:xfrm>
            <a:off x="3664832" y="3962400"/>
            <a:ext cx="2265952" cy="1371600"/>
            <a:chOff x="-4612349" y="4093787"/>
            <a:chExt cx="5674896" cy="3435063"/>
          </a:xfrm>
          <a:effectLst/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13FC701-FB9B-4B43-9468-A2188931715B}"/>
                </a:ext>
              </a:extLst>
            </p:cNvPr>
            <p:cNvSpPr/>
            <p:nvPr/>
          </p:nvSpPr>
          <p:spPr>
            <a:xfrm>
              <a:off x="-4236471" y="4093787"/>
              <a:ext cx="808341" cy="832901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endParaRPr lang="en-US" sz="1200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37CF2057-07B1-C14D-BFBC-D05B20A3630D}"/>
                </a:ext>
              </a:extLst>
            </p:cNvPr>
            <p:cNvSpPr/>
            <p:nvPr/>
          </p:nvSpPr>
          <p:spPr>
            <a:xfrm rot="5400000">
              <a:off x="-4168440" y="5040193"/>
              <a:ext cx="672278" cy="15600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04F2935-0236-B24E-A3FD-C2205C85D982}"/>
                </a:ext>
              </a:extLst>
            </p:cNvPr>
            <p:cNvCxnSpPr>
              <a:cxnSpLocks/>
              <a:stCxn id="41" idx="4"/>
              <a:endCxn id="42" idx="1"/>
            </p:cNvCxnSpPr>
            <p:nvPr/>
          </p:nvCxnSpPr>
          <p:spPr>
            <a:xfrm flipH="1">
              <a:off x="-3832301" y="4926688"/>
              <a:ext cx="1" cy="5574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2E8C9DD-A954-3044-A506-802E36BB4D71}"/>
                </a:ext>
              </a:extLst>
            </p:cNvPr>
            <p:cNvSpPr/>
            <p:nvPr/>
          </p:nvSpPr>
          <p:spPr>
            <a:xfrm>
              <a:off x="-2179071" y="4093787"/>
              <a:ext cx="808341" cy="832901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endParaRPr lang="en-US" sz="1200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49FC7791-A638-F448-9307-943067239A45}"/>
                </a:ext>
              </a:extLst>
            </p:cNvPr>
            <p:cNvSpPr/>
            <p:nvPr/>
          </p:nvSpPr>
          <p:spPr>
            <a:xfrm rot="5400000">
              <a:off x="-2111040" y="5040193"/>
              <a:ext cx="672278" cy="15600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DB9B4D-9055-FF4F-9FBB-4C752EA35577}"/>
                </a:ext>
              </a:extLst>
            </p:cNvPr>
            <p:cNvCxnSpPr>
              <a:cxnSpLocks/>
              <a:stCxn id="44" idx="4"/>
              <a:endCxn id="45" idx="1"/>
            </p:cNvCxnSpPr>
            <p:nvPr/>
          </p:nvCxnSpPr>
          <p:spPr>
            <a:xfrm flipH="1">
              <a:off x="-1774901" y="4926688"/>
              <a:ext cx="1" cy="5574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60738C-0485-DD46-A6F0-5D128BA2EC36}"/>
                </a:ext>
              </a:extLst>
            </p:cNvPr>
            <p:cNvSpPr/>
            <p:nvPr/>
          </p:nvSpPr>
          <p:spPr>
            <a:xfrm>
              <a:off x="-121671" y="4093787"/>
              <a:ext cx="808341" cy="832901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rtlCol="0" anchor="ctr" anchorCtr="0"/>
            <a:lstStyle/>
            <a:p>
              <a:endParaRPr lang="en-US" sz="12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3644090-D627-2C43-BD65-53663381E03B}"/>
                </a:ext>
              </a:extLst>
            </p:cNvPr>
            <p:cNvSpPr/>
            <p:nvPr/>
          </p:nvSpPr>
          <p:spPr>
            <a:xfrm>
              <a:off x="-121672" y="6695949"/>
              <a:ext cx="808341" cy="8329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DE1AB220-F398-F542-AF30-C8E9253BD9AF}"/>
                </a:ext>
              </a:extLst>
            </p:cNvPr>
            <p:cNvSpPr/>
            <p:nvPr/>
          </p:nvSpPr>
          <p:spPr>
            <a:xfrm rot="5400000">
              <a:off x="-53640" y="5040193"/>
              <a:ext cx="672278" cy="15600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721BE3B-85B0-A94F-AFD6-B7AB19DF6F9C}"/>
                </a:ext>
              </a:extLst>
            </p:cNvPr>
            <p:cNvCxnSpPr>
              <a:cxnSpLocks/>
              <a:stCxn id="47" idx="4"/>
              <a:endCxn id="49" idx="1"/>
            </p:cNvCxnSpPr>
            <p:nvPr/>
          </p:nvCxnSpPr>
          <p:spPr>
            <a:xfrm flipH="1">
              <a:off x="282499" y="4926688"/>
              <a:ext cx="1" cy="5574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E2CC8E-0988-FA4C-9B56-16139D39C6FC}"/>
                </a:ext>
              </a:extLst>
            </p:cNvPr>
            <p:cNvCxnSpPr>
              <a:cxnSpLocks/>
              <a:stCxn id="49" idx="3"/>
              <a:endCxn id="48" idx="0"/>
            </p:cNvCxnSpPr>
            <p:nvPr/>
          </p:nvCxnSpPr>
          <p:spPr>
            <a:xfrm>
              <a:off x="282499" y="6156380"/>
              <a:ext cx="0" cy="539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4880E1A-74D3-364B-81DF-A4B60DF47E77}"/>
                </a:ext>
              </a:extLst>
            </p:cNvPr>
            <p:cNvCxnSpPr>
              <a:cxnSpLocks/>
              <a:stCxn id="42" idx="0"/>
              <a:endCxn id="45" idx="2"/>
            </p:cNvCxnSpPr>
            <p:nvPr/>
          </p:nvCxnSpPr>
          <p:spPr>
            <a:xfrm>
              <a:off x="-3052253" y="5820241"/>
              <a:ext cx="49730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039827C-1125-B344-9581-35558C7561C1}"/>
                </a:ext>
              </a:extLst>
            </p:cNvPr>
            <p:cNvCxnSpPr>
              <a:cxnSpLocks/>
            </p:cNvCxnSpPr>
            <p:nvPr/>
          </p:nvCxnSpPr>
          <p:spPr>
            <a:xfrm>
              <a:off x="-994853" y="5845641"/>
              <a:ext cx="49730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1E4F09-FA0A-1341-9AD5-EB192033C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57527" y="5181600"/>
            <a:ext cx="2265952" cy="1371600"/>
            <a:chOff x="1828800" y="3218079"/>
            <a:chExt cx="5674896" cy="3435063"/>
          </a:xfrm>
          <a:effectLst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513BE64-E265-7140-AB73-E72C3088FD25}"/>
                </a:ext>
              </a:extLst>
            </p:cNvPr>
            <p:cNvSpPr/>
            <p:nvPr/>
          </p:nvSpPr>
          <p:spPr>
            <a:xfrm>
              <a:off x="2204678" y="3218079"/>
              <a:ext cx="808341" cy="832901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rtlCol="0" anchor="ctr"/>
            <a:lstStyle/>
            <a:p>
              <a:endParaRPr lang="en-US" sz="12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2D8A74-C4C8-7C49-8C16-B64CF674143A}"/>
                </a:ext>
              </a:extLst>
            </p:cNvPr>
            <p:cNvSpPr/>
            <p:nvPr/>
          </p:nvSpPr>
          <p:spPr>
            <a:xfrm>
              <a:off x="2204677" y="5820241"/>
              <a:ext cx="808341" cy="8329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9AA9272-22E6-B942-AADB-E6348146069F}"/>
                </a:ext>
              </a:extLst>
            </p:cNvPr>
            <p:cNvSpPr/>
            <p:nvPr/>
          </p:nvSpPr>
          <p:spPr>
            <a:xfrm rot="5400000">
              <a:off x="2272709" y="4164485"/>
              <a:ext cx="672278" cy="15600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908B95C-413D-124E-A22A-636C41961B05}"/>
                </a:ext>
              </a:extLst>
            </p:cNvPr>
            <p:cNvCxnSpPr>
              <a:cxnSpLocks/>
              <a:stCxn id="54" idx="4"/>
              <a:endCxn id="56" idx="1"/>
            </p:cNvCxnSpPr>
            <p:nvPr/>
          </p:nvCxnSpPr>
          <p:spPr>
            <a:xfrm flipH="1">
              <a:off x="2608848" y="4050980"/>
              <a:ext cx="1" cy="5574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D85ED26-98ED-7547-9B66-A46EAFE215E6}"/>
                </a:ext>
              </a:extLst>
            </p:cNvPr>
            <p:cNvCxnSpPr>
              <a:cxnSpLocks/>
              <a:stCxn id="56" idx="3"/>
              <a:endCxn id="55" idx="0"/>
            </p:cNvCxnSpPr>
            <p:nvPr/>
          </p:nvCxnSpPr>
          <p:spPr>
            <a:xfrm>
              <a:off x="2608848" y="5280672"/>
              <a:ext cx="0" cy="539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898F02-6146-DF48-9A35-615838B95C30}"/>
                </a:ext>
              </a:extLst>
            </p:cNvPr>
            <p:cNvSpPr/>
            <p:nvPr/>
          </p:nvSpPr>
          <p:spPr>
            <a:xfrm>
              <a:off x="4262078" y="3218079"/>
              <a:ext cx="808341" cy="832901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endParaRPr lang="en-US" sz="12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ABA4F1F-136A-9F4C-823A-02A988E70A9A}"/>
                </a:ext>
              </a:extLst>
            </p:cNvPr>
            <p:cNvSpPr/>
            <p:nvPr/>
          </p:nvSpPr>
          <p:spPr>
            <a:xfrm>
              <a:off x="4262077" y="5820241"/>
              <a:ext cx="808341" cy="8329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644028A9-41C8-D148-8C4D-842CFE17B2E8}"/>
                </a:ext>
              </a:extLst>
            </p:cNvPr>
            <p:cNvSpPr/>
            <p:nvPr/>
          </p:nvSpPr>
          <p:spPr>
            <a:xfrm rot="5400000">
              <a:off x="4330109" y="4164485"/>
              <a:ext cx="672278" cy="15600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8B158A8-D985-494A-9EF6-798158E5BA0B}"/>
                </a:ext>
              </a:extLst>
            </p:cNvPr>
            <p:cNvCxnSpPr>
              <a:cxnSpLocks/>
              <a:stCxn id="59" idx="4"/>
              <a:endCxn id="61" idx="1"/>
            </p:cNvCxnSpPr>
            <p:nvPr/>
          </p:nvCxnSpPr>
          <p:spPr>
            <a:xfrm flipH="1">
              <a:off x="4666248" y="4050980"/>
              <a:ext cx="1" cy="5574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D4D0F2F-F2F0-5E42-B07A-528ECD8E5DDD}"/>
                </a:ext>
              </a:extLst>
            </p:cNvPr>
            <p:cNvCxnSpPr>
              <a:cxnSpLocks/>
              <a:stCxn id="61" idx="3"/>
              <a:endCxn id="60" idx="0"/>
            </p:cNvCxnSpPr>
            <p:nvPr/>
          </p:nvCxnSpPr>
          <p:spPr>
            <a:xfrm>
              <a:off x="4666248" y="5280672"/>
              <a:ext cx="0" cy="539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3A66442-B762-5B40-904C-D075F0A0792D}"/>
                </a:ext>
              </a:extLst>
            </p:cNvPr>
            <p:cNvSpPr/>
            <p:nvPr/>
          </p:nvSpPr>
          <p:spPr>
            <a:xfrm>
              <a:off x="6319477" y="5820241"/>
              <a:ext cx="808341" cy="8329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D2388E76-2864-4F4A-9682-38FA8F7CA6C4}"/>
                </a:ext>
              </a:extLst>
            </p:cNvPr>
            <p:cNvSpPr/>
            <p:nvPr/>
          </p:nvSpPr>
          <p:spPr>
            <a:xfrm rot="5400000">
              <a:off x="6387509" y="4164485"/>
              <a:ext cx="672278" cy="15600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314D668-CD6D-C842-A8A7-3D8A3815E663}"/>
                </a:ext>
              </a:extLst>
            </p:cNvPr>
            <p:cNvCxnSpPr>
              <a:cxnSpLocks/>
              <a:stCxn id="65" idx="3"/>
              <a:endCxn id="64" idx="0"/>
            </p:cNvCxnSpPr>
            <p:nvPr/>
          </p:nvCxnSpPr>
          <p:spPr>
            <a:xfrm>
              <a:off x="6723648" y="5280672"/>
              <a:ext cx="0" cy="539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A798BB8-E27F-4346-88CF-70F9DB9E870C}"/>
                </a:ext>
              </a:extLst>
            </p:cNvPr>
            <p:cNvCxnSpPr>
              <a:cxnSpLocks/>
              <a:stCxn id="56" idx="0"/>
              <a:endCxn id="61" idx="2"/>
            </p:cNvCxnSpPr>
            <p:nvPr/>
          </p:nvCxnSpPr>
          <p:spPr>
            <a:xfrm>
              <a:off x="3388896" y="4944533"/>
              <a:ext cx="49730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02DBE38-9974-4A48-AA34-382A2BAF87F2}"/>
                </a:ext>
              </a:extLst>
            </p:cNvPr>
            <p:cNvCxnSpPr>
              <a:cxnSpLocks/>
            </p:cNvCxnSpPr>
            <p:nvPr/>
          </p:nvCxnSpPr>
          <p:spPr>
            <a:xfrm>
              <a:off x="5446296" y="4969933"/>
              <a:ext cx="49730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83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3A5D-8EAD-6344-9DFD-F069C6DA14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Dimensionality issue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92D91A0-A52C-274E-94F1-0E5C30792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1834308"/>
            <a:ext cx="2832100" cy="3797300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BCA5E5-5C3E-E840-BD4B-A1F497310B91}"/>
              </a:ext>
            </a:extLst>
          </p:cNvPr>
          <p:cNvSpPr/>
          <p:nvPr/>
        </p:nvSpPr>
        <p:spPr>
          <a:xfrm>
            <a:off x="4953000" y="6625061"/>
            <a:ext cx="4343400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commons.wikimedia.org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File:Brain_Mri_nevit.svg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0751C7-95F8-E044-8580-4E78A5F34AA7}"/>
              </a:ext>
            </a:extLst>
          </p:cNvPr>
          <p:cNvSpPr/>
          <p:nvPr/>
        </p:nvSpPr>
        <p:spPr>
          <a:xfrm>
            <a:off x="0" y="6625062"/>
            <a:ext cx="4267200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commons.wikimedia.org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/w/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index.php?curid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=1078380</a:t>
            </a:r>
          </a:p>
        </p:txBody>
      </p:sp>
      <p:pic>
        <p:nvPicPr>
          <p:cNvPr id="10" name="Picture 9" descr="A picture containing square&#10;&#10;Description automatically generated">
            <a:extLst>
              <a:ext uri="{FF2B5EF4-FFF2-40B4-BE49-F238E27FC236}">
                <a16:creationId xmlns:a16="http://schemas.microsoft.com/office/drawing/2014/main" id="{B7F54114-6B53-5341-8ED3-654BF893D7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13634" r="57069" b="4261"/>
          <a:stretch/>
        </p:blipFill>
        <p:spPr>
          <a:xfrm>
            <a:off x="838201" y="2269088"/>
            <a:ext cx="3048000" cy="2971800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3DD595-5327-FD40-BD68-29DE12C5033F}"/>
              </a:ext>
            </a:extLst>
          </p:cNvPr>
          <p:cNvSpPr txBox="1"/>
          <p:nvPr/>
        </p:nvSpPr>
        <p:spPr>
          <a:xfrm>
            <a:off x="4200339" y="5974446"/>
            <a:ext cx="4943661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Full connectivity =&gt; curse of dimensionality!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D488B0-40B5-0D48-8AD1-36383FC64B72}"/>
              </a:ext>
            </a:extLst>
          </p:cNvPr>
          <p:cNvSpPr txBox="1"/>
          <p:nvPr/>
        </p:nvSpPr>
        <p:spPr>
          <a:xfrm>
            <a:off x="1791532" y="1362310"/>
            <a:ext cx="1141338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5x5 pixels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EA83FA-039A-AC4A-906E-DCDC2199D6F7}"/>
              </a:ext>
            </a:extLst>
          </p:cNvPr>
          <p:cNvSpPr txBox="1"/>
          <p:nvPr/>
        </p:nvSpPr>
        <p:spPr>
          <a:xfrm>
            <a:off x="5668147" y="1362310"/>
            <a:ext cx="2138406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1524 x 2048 pixels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4FA45-6858-7048-9E14-B1BF972BC21D}"/>
              </a:ext>
            </a:extLst>
          </p:cNvPr>
          <p:cNvSpPr txBox="1"/>
          <p:nvPr/>
        </p:nvSpPr>
        <p:spPr>
          <a:xfrm>
            <a:off x="2590800" y="5660646"/>
            <a:ext cx="1199046" cy="92333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Sparsity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Closeness</a:t>
            </a:r>
          </a:p>
        </p:txBody>
      </p:sp>
    </p:spTree>
    <p:extLst>
      <p:ext uri="{BB962C8B-B14F-4D97-AF65-F5344CB8AC3E}">
        <p14:creationId xmlns:p14="http://schemas.microsoft.com/office/powerpoint/2010/main" val="257178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1066-AB24-3944-A10C-775A6F2796C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Back propagation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B8F0-44B0-6840-B341-76226D29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1"/>
            <a:ext cx="8100000" cy="1398078"/>
          </a:xfrm>
          <a:effectLst/>
        </p:spPr>
        <p:txBody>
          <a:bodyPr/>
          <a:lstStyle/>
          <a:p>
            <a:pPr lvl="1"/>
            <a:r>
              <a:rPr lang="en-GB" sz="2000" b="0" dirty="0">
                <a:effectLst/>
              </a:rPr>
              <a:t>Calculate gradient of the loss function </a:t>
            </a:r>
            <a:r>
              <a:rPr lang="en-GB" sz="2000" b="0" dirty="0" err="1">
                <a:effectLst/>
              </a:rPr>
              <a:t>w.r.t.</a:t>
            </a:r>
            <a:r>
              <a:rPr lang="en-GB" sz="2000" b="0" dirty="0">
                <a:effectLst/>
              </a:rPr>
              <a:t> each parameter backward through the network</a:t>
            </a:r>
          </a:p>
          <a:p>
            <a:pPr lvl="1"/>
            <a:r>
              <a:rPr lang="en-GB" sz="2000" b="0" dirty="0">
                <a:effectLst/>
              </a:rPr>
              <a:t>Adapt parameter to minimize loss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4FDF9EC-E155-D444-94D6-BF5AC1506F47}"/>
              </a:ext>
            </a:extLst>
          </p:cNvPr>
          <p:cNvGrpSpPr/>
          <p:nvPr/>
        </p:nvGrpSpPr>
        <p:grpSpPr>
          <a:xfrm>
            <a:off x="762000" y="2819400"/>
            <a:ext cx="4191000" cy="3998002"/>
            <a:chOff x="762000" y="2819400"/>
            <a:chExt cx="4191000" cy="3998002"/>
          </a:xfrm>
          <a:effectLst/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B6F9C1D-A49E-404D-A9EA-E06C5520B0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2000" y="2819400"/>
              <a:ext cx="4191000" cy="2536848"/>
              <a:chOff x="1828800" y="3041937"/>
              <a:chExt cx="5674896" cy="3435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DA16D4A4-CD5B-F843-A085-EA3E1F5A867A}"/>
                      </a:ext>
                    </a:extLst>
                  </p:cNvPr>
                  <p:cNvSpPr/>
                  <p:nvPr/>
                </p:nvSpPr>
                <p:spPr>
                  <a:xfrm>
                    <a:off x="2204678" y="3041937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lIns="45720" r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DA16D4A4-CD5B-F843-A085-EA3E1F5A86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4678" y="3041937"/>
                    <a:ext cx="808341" cy="832901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45A0779-4F72-2849-8BCC-EFEBCDC70275}"/>
                      </a:ext>
                    </a:extLst>
                  </p:cNvPr>
                  <p:cNvSpPr/>
                  <p:nvPr/>
                </p:nvSpPr>
                <p:spPr>
                  <a:xfrm>
                    <a:off x="2204677" y="5644099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dirty="0">
                      <a:solidFill>
                        <a:schemeClr val="accent1"/>
                      </a:solidFill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45A0779-4F72-2849-8BCC-EFEBCDC702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4677" y="5644099"/>
                    <a:ext cx="808341" cy="83290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802694E-7326-D946-A67C-41616CAD9326}"/>
                  </a:ext>
                </a:extLst>
              </p:cNvPr>
              <p:cNvSpPr/>
              <p:nvPr/>
            </p:nvSpPr>
            <p:spPr>
              <a:xfrm rot="5400000">
                <a:off x="2272709" y="3988343"/>
                <a:ext cx="672278" cy="1560096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C0C874D-E6AA-9947-A565-CA47EA933E83}"/>
                  </a:ext>
                </a:extLst>
              </p:cNvPr>
              <p:cNvCxnSpPr>
                <a:cxnSpLocks/>
                <a:stCxn id="4" idx="4"/>
                <a:endCxn id="6" idx="1"/>
              </p:cNvCxnSpPr>
              <p:nvPr/>
            </p:nvCxnSpPr>
            <p:spPr>
              <a:xfrm flipH="1">
                <a:off x="2608848" y="3874838"/>
                <a:ext cx="1" cy="5574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9229569-E149-0F4C-9FAC-171660B0286C}"/>
                  </a:ext>
                </a:extLst>
              </p:cNvPr>
              <p:cNvCxnSpPr>
                <a:cxnSpLocks/>
                <a:stCxn id="6" idx="3"/>
                <a:endCxn id="5" idx="0"/>
              </p:cNvCxnSpPr>
              <p:nvPr/>
            </p:nvCxnSpPr>
            <p:spPr>
              <a:xfrm>
                <a:off x="2608848" y="5104530"/>
                <a:ext cx="0" cy="5395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2172504-EBA5-EC45-8E28-58CC57FA2EC2}"/>
                      </a:ext>
                    </a:extLst>
                  </p:cNvPr>
                  <p:cNvSpPr/>
                  <p:nvPr/>
                </p:nvSpPr>
                <p:spPr>
                  <a:xfrm>
                    <a:off x="4262078" y="3041937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lIns="4572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2172504-EBA5-EC45-8E28-58CC57FA2E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078" y="3041937"/>
                    <a:ext cx="808341" cy="83290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1705CF-3243-EA4E-9DDE-7233588EFFE2}"/>
                      </a:ext>
                    </a:extLst>
                  </p:cNvPr>
                  <p:cNvSpPr/>
                  <p:nvPr/>
                </p:nvSpPr>
                <p:spPr>
                  <a:xfrm>
                    <a:off x="4262077" y="5644099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dirty="0">
                      <a:solidFill>
                        <a:schemeClr val="accent1"/>
                      </a:solidFill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1705CF-3243-EA4E-9DDE-7233588EFF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077" y="5644099"/>
                    <a:ext cx="808341" cy="832901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AC3CCB1-B108-7242-BD6F-CAC6308CA07C}"/>
                  </a:ext>
                </a:extLst>
              </p:cNvPr>
              <p:cNvSpPr/>
              <p:nvPr/>
            </p:nvSpPr>
            <p:spPr>
              <a:xfrm rot="5400000">
                <a:off x="4330109" y="3988343"/>
                <a:ext cx="672278" cy="1560096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02E3F4A-91BE-7A4C-A9D5-E47E16C864F0}"/>
                  </a:ext>
                </a:extLst>
              </p:cNvPr>
              <p:cNvCxnSpPr>
                <a:cxnSpLocks/>
                <a:stCxn id="9" idx="4"/>
                <a:endCxn id="11" idx="1"/>
              </p:cNvCxnSpPr>
              <p:nvPr/>
            </p:nvCxnSpPr>
            <p:spPr>
              <a:xfrm flipH="1">
                <a:off x="4666248" y="3874838"/>
                <a:ext cx="1" cy="5574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E35278D-DF24-5040-A009-A6C5030F9C0F}"/>
                  </a:ext>
                </a:extLst>
              </p:cNvPr>
              <p:cNvCxnSpPr>
                <a:cxnSpLocks/>
                <a:stCxn id="11" idx="3"/>
                <a:endCxn id="10" idx="0"/>
              </p:cNvCxnSpPr>
              <p:nvPr/>
            </p:nvCxnSpPr>
            <p:spPr>
              <a:xfrm>
                <a:off x="4666248" y="5104530"/>
                <a:ext cx="0" cy="5395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7FAF51DF-ADDA-AE43-A47D-6DC9DE3592CC}"/>
                      </a:ext>
                    </a:extLst>
                  </p:cNvPr>
                  <p:cNvSpPr/>
                  <p:nvPr/>
                </p:nvSpPr>
                <p:spPr>
                  <a:xfrm>
                    <a:off x="6319478" y="3041937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lIns="4572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7FAF51DF-ADDA-AE43-A47D-6DC9DE3592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9478" y="3041937"/>
                    <a:ext cx="808341" cy="832901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B4A5729E-0425-9F4B-B3BF-4CF8B80DD992}"/>
                      </a:ext>
                    </a:extLst>
                  </p:cNvPr>
                  <p:cNvSpPr/>
                  <p:nvPr/>
                </p:nvSpPr>
                <p:spPr>
                  <a:xfrm>
                    <a:off x="6319477" y="5644099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dirty="0">
                      <a:solidFill>
                        <a:schemeClr val="accent1"/>
                      </a:solidFill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B4A5729E-0425-9F4B-B3BF-4CF8B80DD9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9477" y="5644099"/>
                    <a:ext cx="808341" cy="832901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B0BC80CB-F70B-374A-89D7-5637463E37E6}"/>
                  </a:ext>
                </a:extLst>
              </p:cNvPr>
              <p:cNvSpPr/>
              <p:nvPr/>
            </p:nvSpPr>
            <p:spPr>
              <a:xfrm rot="5400000">
                <a:off x="6387509" y="3988343"/>
                <a:ext cx="672278" cy="1560096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4A6E774-0F12-014B-8C8F-016F56983A7A}"/>
                  </a:ext>
                </a:extLst>
              </p:cNvPr>
              <p:cNvCxnSpPr>
                <a:cxnSpLocks/>
                <a:stCxn id="14" idx="4"/>
                <a:endCxn id="16" idx="1"/>
              </p:cNvCxnSpPr>
              <p:nvPr/>
            </p:nvCxnSpPr>
            <p:spPr>
              <a:xfrm flipH="1">
                <a:off x="6723648" y="3874838"/>
                <a:ext cx="1" cy="5574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EDD1F18-D1F6-8B46-86D2-ADFD69ACDF1E}"/>
                  </a:ext>
                </a:extLst>
              </p:cNvPr>
              <p:cNvCxnSpPr>
                <a:cxnSpLocks/>
                <a:stCxn id="16" idx="3"/>
                <a:endCxn id="15" idx="0"/>
              </p:cNvCxnSpPr>
              <p:nvPr/>
            </p:nvCxnSpPr>
            <p:spPr>
              <a:xfrm>
                <a:off x="6723648" y="5104530"/>
                <a:ext cx="0" cy="5395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8BE2A79-5E0D-724B-961C-7232062B9CBD}"/>
                  </a:ext>
                </a:extLst>
              </p:cNvPr>
              <p:cNvCxnSpPr>
                <a:cxnSpLocks/>
                <a:stCxn id="6" idx="0"/>
                <a:endCxn id="11" idx="2"/>
              </p:cNvCxnSpPr>
              <p:nvPr/>
            </p:nvCxnSpPr>
            <p:spPr>
              <a:xfrm>
                <a:off x="3388896" y="4768391"/>
                <a:ext cx="49730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379B6F6-1AC2-2643-8DC7-F81BCEB10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6296" y="4793791"/>
                <a:ext cx="49730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5DA887A-DDD9-8C48-B48C-64DD1567CAD1}"/>
                      </a:ext>
                    </a:extLst>
                  </p:cNvPr>
                  <p:cNvSpPr txBox="1"/>
                  <p:nvPr/>
                </p:nvSpPr>
                <p:spPr>
                  <a:xfrm>
                    <a:off x="2166399" y="3961380"/>
                    <a:ext cx="473444" cy="36648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baseline="30000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5DA887A-DDD9-8C48-B48C-64DD1567CA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6399" y="3961380"/>
                    <a:ext cx="473444" cy="36648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6897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AF7EB4F-BA44-B840-95A0-686D2DF5B224}"/>
                    </a:ext>
                  </a:extLst>
                </p:cNvPr>
                <p:cNvSpPr txBox="1"/>
                <p:nvPr/>
              </p:nvSpPr>
              <p:spPr>
                <a:xfrm>
                  <a:off x="1003690" y="4419752"/>
                  <a:ext cx="357277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AF7EB4F-BA44-B840-95A0-686D2DF5B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690" y="4419752"/>
                  <a:ext cx="357277" cy="298928"/>
                </a:xfrm>
                <a:prstGeom prst="rect">
                  <a:avLst/>
                </a:prstGeom>
                <a:blipFill>
                  <a:blip r:embed="rId10"/>
                  <a:stretch>
                    <a:fillRect l="-20690" r="-10345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3F14E36-ECDC-BF46-81EB-A6A94FEA6011}"/>
                    </a:ext>
                  </a:extLst>
                </p:cNvPr>
                <p:cNvSpPr txBox="1"/>
                <p:nvPr/>
              </p:nvSpPr>
              <p:spPr>
                <a:xfrm>
                  <a:off x="1910154" y="3769075"/>
                  <a:ext cx="354263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3F14E36-ECDC-BF46-81EB-A6A94FEA6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154" y="3769075"/>
                  <a:ext cx="354263" cy="270652"/>
                </a:xfrm>
                <a:prstGeom prst="rect">
                  <a:avLst/>
                </a:prstGeom>
                <a:blipFill>
                  <a:blip r:embed="rId11"/>
                  <a:stretch>
                    <a:fillRect l="-20690" r="-10345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D6D6B74-F133-1942-BF17-62B99707C6B9}"/>
                    </a:ext>
                  </a:extLst>
                </p:cNvPr>
                <p:cNvSpPr txBox="1"/>
                <p:nvPr/>
              </p:nvSpPr>
              <p:spPr>
                <a:xfrm>
                  <a:off x="3442512" y="3769075"/>
                  <a:ext cx="354263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D6D6B74-F133-1942-BF17-62B99707C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512" y="3769075"/>
                  <a:ext cx="354263" cy="270652"/>
                </a:xfrm>
                <a:prstGeom prst="rect">
                  <a:avLst/>
                </a:prstGeom>
                <a:blipFill>
                  <a:blip r:embed="rId12"/>
                  <a:stretch>
                    <a:fillRect l="-20690" r="-6897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FAC8DA-FF7E-454E-9604-30692EE95874}"/>
                    </a:ext>
                  </a:extLst>
                </p:cNvPr>
                <p:cNvSpPr txBox="1"/>
                <p:nvPr/>
              </p:nvSpPr>
              <p:spPr>
                <a:xfrm>
                  <a:off x="2530743" y="3498423"/>
                  <a:ext cx="349646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FAC8DA-FF7E-454E-9604-30692EE95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743" y="3498423"/>
                  <a:ext cx="349646" cy="270652"/>
                </a:xfrm>
                <a:prstGeom prst="rect">
                  <a:avLst/>
                </a:prstGeom>
                <a:blipFill>
                  <a:blip r:embed="rId13"/>
                  <a:stretch>
                    <a:fillRect l="-20690" r="-3448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92A289D-1064-4249-A586-EACF9F1323D8}"/>
                    </a:ext>
                  </a:extLst>
                </p:cNvPr>
                <p:cNvSpPr txBox="1"/>
                <p:nvPr/>
              </p:nvSpPr>
              <p:spPr>
                <a:xfrm>
                  <a:off x="4050164" y="3495613"/>
                  <a:ext cx="349646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92A289D-1064-4249-A586-EACF9F132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164" y="3495613"/>
                  <a:ext cx="349646" cy="270652"/>
                </a:xfrm>
                <a:prstGeom prst="rect">
                  <a:avLst/>
                </a:prstGeom>
                <a:blipFill>
                  <a:blip r:embed="rId14"/>
                  <a:stretch>
                    <a:fillRect l="-17241" r="-6897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475208-AA77-794D-9F3C-F71C3A8CC109}"/>
                    </a:ext>
                  </a:extLst>
                </p:cNvPr>
                <p:cNvSpPr txBox="1"/>
                <p:nvPr/>
              </p:nvSpPr>
              <p:spPr>
                <a:xfrm>
                  <a:off x="2523111" y="4419752"/>
                  <a:ext cx="357277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475208-AA77-794D-9F3C-F71C3A8CC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111" y="4419752"/>
                  <a:ext cx="357277" cy="298928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10000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6E6A7E-B8D6-9040-825E-512818AD7966}"/>
                    </a:ext>
                  </a:extLst>
                </p:cNvPr>
                <p:cNvSpPr txBox="1"/>
                <p:nvPr/>
              </p:nvSpPr>
              <p:spPr>
                <a:xfrm>
                  <a:off x="4042530" y="4393103"/>
                  <a:ext cx="357277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6E6A7E-B8D6-9040-825E-512818AD7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2530" y="4393103"/>
                  <a:ext cx="357277" cy="298928"/>
                </a:xfrm>
                <a:prstGeom prst="rect">
                  <a:avLst/>
                </a:prstGeom>
                <a:blipFill>
                  <a:blip r:embed="rId16"/>
                  <a:stretch>
                    <a:fillRect l="-20690" r="-10345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0131827-F3D1-A644-9DC6-887654B759DA}"/>
                </a:ext>
              </a:extLst>
            </p:cNvPr>
            <p:cNvCxnSpPr/>
            <p:nvPr/>
          </p:nvCxnSpPr>
          <p:spPr>
            <a:xfrm flipH="1">
              <a:off x="3113956" y="3657600"/>
              <a:ext cx="8865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D292A41-4072-7D4E-B3EB-EF5ADB6F50B2}"/>
                </a:ext>
              </a:extLst>
            </p:cNvPr>
            <p:cNvCxnSpPr/>
            <p:nvPr/>
          </p:nvCxnSpPr>
          <p:spPr>
            <a:xfrm flipH="1">
              <a:off x="1577930" y="3657600"/>
              <a:ext cx="8865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776D48C-0C32-F442-A468-F6AA06DD4C03}"/>
                    </a:ext>
                  </a:extLst>
                </p:cNvPr>
                <p:cNvSpPr txBox="1"/>
                <p:nvPr/>
              </p:nvSpPr>
              <p:spPr>
                <a:xfrm>
                  <a:off x="1066800" y="3875709"/>
                  <a:ext cx="580223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400" baseline="30000" dirty="0">
                    <a:solidFill>
                      <a:srgbClr val="009A93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776D48C-0C32-F442-A468-F6AA06DD4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3875709"/>
                  <a:ext cx="580223" cy="384657"/>
                </a:xfrm>
                <a:prstGeom prst="rect">
                  <a:avLst/>
                </a:prstGeom>
                <a:blipFill>
                  <a:blip r:embed="rId17"/>
                  <a:stretch>
                    <a:fillRect l="-17391" t="-9677" r="-17391"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DA8290E-D43C-6F42-BF30-20218913DBCD}"/>
                    </a:ext>
                  </a:extLst>
                </p:cNvPr>
                <p:cNvSpPr txBox="1"/>
                <p:nvPr/>
              </p:nvSpPr>
              <p:spPr>
                <a:xfrm>
                  <a:off x="2528177" y="3880908"/>
                  <a:ext cx="580223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400" baseline="30000" dirty="0">
                    <a:solidFill>
                      <a:srgbClr val="009A93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DA8290E-D43C-6F42-BF30-20218913D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8177" y="3880908"/>
                  <a:ext cx="580223" cy="384657"/>
                </a:xfrm>
                <a:prstGeom prst="rect">
                  <a:avLst/>
                </a:prstGeom>
                <a:blipFill>
                  <a:blip r:embed="rId18"/>
                  <a:stretch>
                    <a:fillRect l="-17391" t="-6452" r="-17391"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EA59BC4-7946-E94F-84ED-8449D272A918}"/>
                    </a:ext>
                  </a:extLst>
                </p:cNvPr>
                <p:cNvSpPr txBox="1"/>
                <p:nvPr/>
              </p:nvSpPr>
              <p:spPr>
                <a:xfrm>
                  <a:off x="4093094" y="3876066"/>
                  <a:ext cx="580223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400" baseline="30000" dirty="0">
                    <a:solidFill>
                      <a:srgbClr val="009A93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EA59BC4-7946-E94F-84ED-8449D272A9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094" y="3876066"/>
                  <a:ext cx="580223" cy="384657"/>
                </a:xfrm>
                <a:prstGeom prst="rect">
                  <a:avLst/>
                </a:prstGeom>
                <a:blipFill>
                  <a:blip r:embed="rId19"/>
                  <a:stretch>
                    <a:fillRect l="-17021" t="-9677" r="-14894"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9464BB2-769B-5743-A375-A1E1DF59AF13}"/>
                    </a:ext>
                  </a:extLst>
                </p:cNvPr>
                <p:cNvSpPr txBox="1"/>
                <p:nvPr/>
              </p:nvSpPr>
              <p:spPr>
                <a:xfrm>
                  <a:off x="1186080" y="5638800"/>
                  <a:ext cx="303994" cy="300660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9464BB2-769B-5743-A375-A1E1DF59AF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080" y="5638800"/>
                  <a:ext cx="303994" cy="300660"/>
                </a:xfrm>
                <a:prstGeom prst="rect">
                  <a:avLst/>
                </a:prstGeom>
                <a:blipFill>
                  <a:blip r:embed="rId20"/>
                  <a:stretch>
                    <a:fillRect l="-24000" r="-12000" b="-19231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084B698-4815-F546-88A9-AA5E4EC835A6}"/>
                    </a:ext>
                  </a:extLst>
                </p:cNvPr>
                <p:cNvSpPr txBox="1"/>
                <p:nvPr/>
              </p:nvSpPr>
              <p:spPr>
                <a:xfrm>
                  <a:off x="2706369" y="5638345"/>
                  <a:ext cx="298030" cy="300660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084B698-4815-F546-88A9-AA5E4EC83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369" y="5638345"/>
                  <a:ext cx="298030" cy="300660"/>
                </a:xfrm>
                <a:prstGeom prst="rect">
                  <a:avLst/>
                </a:prstGeom>
                <a:blipFill>
                  <a:blip r:embed="rId21"/>
                  <a:stretch>
                    <a:fillRect l="-19231" r="-11538" b="-19231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44F6072-F18C-2E49-A68C-FC6BC73BE4B7}"/>
                    </a:ext>
                  </a:extLst>
                </p:cNvPr>
                <p:cNvSpPr txBox="1"/>
                <p:nvPr/>
              </p:nvSpPr>
              <p:spPr>
                <a:xfrm>
                  <a:off x="4224925" y="5640523"/>
                  <a:ext cx="303994" cy="300660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44F6072-F18C-2E49-A68C-FC6BC73BE4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4925" y="5640523"/>
                  <a:ext cx="303994" cy="300660"/>
                </a:xfrm>
                <a:prstGeom prst="rect">
                  <a:avLst/>
                </a:prstGeom>
                <a:blipFill>
                  <a:blip r:embed="rId22"/>
                  <a:stretch>
                    <a:fillRect l="-23077" r="-11538" b="-19231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8D6A24B-5414-2C41-BB26-930DF19142A6}"/>
                    </a:ext>
                  </a:extLst>
                </p:cNvPr>
                <p:cNvSpPr txBox="1"/>
                <p:nvPr/>
              </p:nvSpPr>
              <p:spPr>
                <a:xfrm>
                  <a:off x="2082383" y="6248400"/>
                  <a:ext cx="1546002" cy="56900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8D6A24B-5414-2C41-BB26-930DF19142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383" y="6248400"/>
                  <a:ext cx="1546002" cy="569002"/>
                </a:xfrm>
                <a:prstGeom prst="rect">
                  <a:avLst/>
                </a:prstGeom>
                <a:blipFill>
                  <a:blip r:embed="rId23"/>
                  <a:stretch>
                    <a:fillRect l="-18548" t="-200000" r="-9677" b="-280851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E1E69C3-CE3A-C042-B8AB-0F79AB2B6041}"/>
                </a:ext>
              </a:extLst>
            </p:cNvPr>
            <p:cNvCxnSpPr>
              <a:stCxn id="5" idx="4"/>
              <a:endCxn id="83" idx="0"/>
            </p:cNvCxnSpPr>
            <p:nvPr/>
          </p:nvCxnSpPr>
          <p:spPr>
            <a:xfrm flipH="1">
              <a:off x="1338077" y="5356248"/>
              <a:ext cx="1" cy="282552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A4E22D9-85ED-6647-AFE4-2F8F8ADAA80E}"/>
                </a:ext>
              </a:extLst>
            </p:cNvPr>
            <p:cNvCxnSpPr>
              <a:cxnSpLocks/>
              <a:stCxn id="10" idx="4"/>
              <a:endCxn id="84" idx="0"/>
            </p:cNvCxnSpPr>
            <p:nvPr/>
          </p:nvCxnSpPr>
          <p:spPr>
            <a:xfrm flipH="1">
              <a:off x="2855384" y="5356248"/>
              <a:ext cx="2116" cy="282097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3F2D376-C558-8244-8E20-6AF7688D2DE0}"/>
                </a:ext>
              </a:extLst>
            </p:cNvPr>
            <p:cNvCxnSpPr>
              <a:cxnSpLocks/>
              <a:stCxn id="15" idx="4"/>
              <a:endCxn id="85" idx="0"/>
            </p:cNvCxnSpPr>
            <p:nvPr/>
          </p:nvCxnSpPr>
          <p:spPr>
            <a:xfrm flipH="1">
              <a:off x="4376922" y="5356248"/>
              <a:ext cx="1" cy="284275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254B85D-8C35-2748-B520-2BA0C4648656}"/>
                </a:ext>
              </a:extLst>
            </p:cNvPr>
            <p:cNvCxnSpPr>
              <a:cxnSpLocks/>
              <a:stCxn id="83" idx="2"/>
              <a:endCxn id="86" idx="1"/>
            </p:cNvCxnSpPr>
            <p:nvPr/>
          </p:nvCxnSpPr>
          <p:spPr>
            <a:xfrm>
              <a:off x="1338077" y="5939460"/>
              <a:ext cx="744306" cy="593441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9EF50F2-5EE3-1F42-BD9F-726D87B38CA4}"/>
                </a:ext>
              </a:extLst>
            </p:cNvPr>
            <p:cNvCxnSpPr>
              <a:cxnSpLocks/>
              <a:stCxn id="84" idx="2"/>
              <a:endCxn id="86" idx="0"/>
            </p:cNvCxnSpPr>
            <p:nvPr/>
          </p:nvCxnSpPr>
          <p:spPr>
            <a:xfrm>
              <a:off x="2855384" y="5939005"/>
              <a:ext cx="0" cy="309395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13AEAB41-10A1-5446-A605-E533998B6014}"/>
                </a:ext>
              </a:extLst>
            </p:cNvPr>
            <p:cNvCxnSpPr>
              <a:cxnSpLocks/>
              <a:stCxn id="85" idx="2"/>
              <a:endCxn id="86" idx="3"/>
            </p:cNvCxnSpPr>
            <p:nvPr/>
          </p:nvCxnSpPr>
          <p:spPr>
            <a:xfrm flipH="1">
              <a:off x="3628385" y="5941183"/>
              <a:ext cx="748537" cy="59171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8F8ECA5-4B26-DE42-BABE-1FC481A27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1800" y="5933925"/>
              <a:ext cx="0" cy="314475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4427E44-6460-754C-ADA5-996CE5D46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1800" y="5334000"/>
              <a:ext cx="0" cy="314475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9BF4DB8-96BC-674D-8FF4-734C4A484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3493" y="4342657"/>
              <a:ext cx="0" cy="398481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836DA830-FEB3-054A-AB60-8F3906EC12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0075" y="5933925"/>
              <a:ext cx="591848" cy="461668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164B2CCD-270C-5A4B-926A-152A74C9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7925" y="5933925"/>
              <a:ext cx="592769" cy="461668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ED02EC1-5B53-8448-84BF-AB3C8E4C6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800" y="5334000"/>
              <a:ext cx="0" cy="314475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F865C392-8ED8-014F-8979-5BDDA17BE4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5800" y="5333999"/>
              <a:ext cx="0" cy="314475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75C3CBF8-FB16-6540-AB44-0420F7058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960" y="4343400"/>
              <a:ext cx="0" cy="398481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9C63F147-AFDE-2C4C-9F78-47B6DD726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5800" y="4346994"/>
              <a:ext cx="0" cy="398481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25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09E1-1793-3149-91D3-9FECC28429C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Gradient issues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0BD9D7-C5C3-4345-8FA4-602DF786E24E}"/>
              </a:ext>
            </a:extLst>
          </p:cNvPr>
          <p:cNvSpPr txBox="1"/>
          <p:nvPr/>
        </p:nvSpPr>
        <p:spPr>
          <a:xfrm>
            <a:off x="5827234" y="2971800"/>
            <a:ext cx="3295774" cy="153888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/>
              <a:t>Exploding gradient</a:t>
            </a:r>
            <a:r>
              <a:rPr lang="en-US" sz="2000" dirty="0"/>
              <a:t>: </a:t>
            </a:r>
          </a:p>
          <a:p>
            <a:r>
              <a:rPr lang="en-US" sz="2000" dirty="0"/>
              <a:t>     when many values &gt; 1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000" dirty="0"/>
              <a:t>Quickly reach infinity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000" dirty="0">
                <a:solidFill>
                  <a:srgbClr val="FF0000"/>
                </a:solidFill>
              </a:rPr>
              <a:t>Gradient clipping to scale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large gradients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772C27-6B88-B047-A4DA-51D0DC955722}"/>
              </a:ext>
            </a:extLst>
          </p:cNvPr>
          <p:cNvSpPr txBox="1"/>
          <p:nvPr/>
        </p:nvSpPr>
        <p:spPr>
          <a:xfrm>
            <a:off x="5822471" y="4621411"/>
            <a:ext cx="2979983" cy="215443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/>
              <a:t>Vanishing gradient</a:t>
            </a:r>
            <a:r>
              <a:rPr lang="en-US" sz="2000" dirty="0"/>
              <a:t>: </a:t>
            </a:r>
          </a:p>
          <a:p>
            <a:r>
              <a:rPr lang="en-US" sz="2000" dirty="0"/>
              <a:t>     when many values &lt; 1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000" dirty="0"/>
              <a:t>Difficult to learn long </a:t>
            </a:r>
            <a:br>
              <a:rPr lang="en-US" sz="2000" dirty="0"/>
            </a:br>
            <a:r>
              <a:rPr lang="en-US" sz="2000" dirty="0"/>
              <a:t>period dependencies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000" dirty="0">
                <a:solidFill>
                  <a:srgbClr val="FF0000"/>
                </a:solidFill>
              </a:rPr>
              <a:t>Activation function,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weight initialization,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network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5D48FBBE-419C-FB45-9D09-E0B6978256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629" y="1435494"/>
                <a:ext cx="8100000" cy="1319994"/>
              </a:xfrm>
              <a:prstGeom prst="rect">
                <a:avLst/>
              </a:prstGeom>
              <a:effectLst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1200"/>
                  </a:spcBef>
                  <a:buFont typeface="Arial" pitchFamily="34" charset="0"/>
                  <a:buNone/>
                  <a:defRPr sz="2400" kern="1200" baseline="0">
                    <a:solidFill>
                      <a:schemeClr val="tx1"/>
                    </a:solidFill>
                    <a:effectLst>
                      <a:outerShdw blurRad="38100" dist="12700" dir="2700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360000" indent="-360000" algn="l" defTabSz="914400" rtl="0" eaLnBrk="1" latinLnBrk="0" hangingPunct="1">
                  <a:spcBef>
                    <a:spcPts val="2400"/>
                  </a:spcBef>
                  <a:buSzPct val="110000"/>
                  <a:buFontTx/>
                  <a:buBlip>
                    <a:blip r:embed="rId3"/>
                  </a:buBlip>
                  <a:defRPr sz="2400" b="1" kern="1200">
                    <a:solidFill>
                      <a:schemeClr val="tx1"/>
                    </a:solidFill>
                    <a:effectLst>
                      <a:outerShdw blurRad="38100" dist="12700" dir="2700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360000" indent="0" algn="l" defTabSz="914400" rtl="0" eaLnBrk="1" latinLnBrk="0" hangingPunct="1">
                  <a:spcBef>
                    <a:spcPts val="0"/>
                  </a:spcBef>
                  <a:buFontTx/>
                  <a:buNone/>
                  <a:defRPr lang="fr-FR" sz="2400" kern="1200">
                    <a:solidFill>
                      <a:schemeClr val="tx1"/>
                    </a:solidFill>
                    <a:effectLst>
                      <a:outerShdw blurRad="38100" dist="12700" dir="2700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360000" indent="0" algn="l" defTabSz="914400" rtl="0" eaLnBrk="1" latinLnBrk="0" hangingPunct="1">
                  <a:spcBef>
                    <a:spcPts val="0"/>
                  </a:spcBef>
                  <a:buFontTx/>
                  <a:buNone/>
                  <a:defRPr sz="24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360000" indent="0" algn="l" defTabSz="914400" rtl="0" eaLnBrk="1" latinLnBrk="0" hangingPunct="1">
                  <a:spcBef>
                    <a:spcPts val="0"/>
                  </a:spcBef>
                  <a:buFont typeface="Arial" pitchFamily="34" charset="0"/>
                  <a:buNone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3600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sz="2000" b="0" dirty="0">
                    <a:effectLst/>
                  </a:rPr>
                  <a:t>Gradient </a:t>
                </a:r>
                <a:r>
                  <a:rPr lang="en-GB" sz="2000" b="0" dirty="0" err="1">
                    <a:effectLst/>
                  </a:rPr>
                  <a:t>w.r.t.</a:t>
                </a:r>
                <a:r>
                  <a:rPr lang="en-GB" sz="2000" b="0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GB" sz="2000" b="0" i="1" baseline="-25000" dirty="0">
                    <a:effectLst/>
                  </a:rPr>
                  <a:t> </a:t>
                </a:r>
                <a:r>
                  <a:rPr lang="en-GB" sz="2000" b="0" dirty="0">
                    <a:effectLst/>
                  </a:rPr>
                  <a:t>involves repeated computation of gradients </a:t>
                </a:r>
                <a:r>
                  <a:rPr lang="en-GB" sz="2000" b="0" dirty="0" err="1">
                    <a:effectLst/>
                  </a:rPr>
                  <a:t>w.r.t.</a:t>
                </a:r>
                <a:r>
                  <a:rPr lang="en-GB" sz="2000" b="0" dirty="0"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 smtClean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 smtClean="0">
                        <a:solidFill>
                          <a:srgbClr val="009A9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 smtClean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i="1" dirty="0" smtClean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 smtClean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 smtClean="0">
                        <a:solidFill>
                          <a:srgbClr val="009A9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dirty="0" smtClean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i="1" dirty="0">
                            <a:solidFill>
                              <a:srgbClr val="009A9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2000" b="0" dirty="0">
                    <a:effectLst/>
                  </a:rPr>
                  <a:t> </a:t>
                </a:r>
              </a:p>
              <a:p>
                <a:pPr lvl="2"/>
                <a:r>
                  <a:rPr lang="en-GB" sz="2000" b="0" dirty="0">
                    <a:effectLst/>
                  </a:rPr>
                  <a:t>=&gt; many factors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sz="2000" b="0" dirty="0">
                    <a:effectLst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den>
                    </m:f>
                    <m:r>
                      <a:rPr lang="en-US" sz="2000" b="1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1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1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000" b="1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000" b="1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p>
                      <m:e>
                        <m:f>
                          <m:fPr>
                            <m:ctrlP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sz="2000" b="1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000" i="1" dirty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nary>
                      <m:naryPr>
                        <m:chr m:val="∑"/>
                        <m:ctrlP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0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p>
                      <m:e>
                        <m:f>
                          <m:fPr>
                            <m:ctrlP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dirty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sz="2000" b="1" i="1" dirty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009A9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009A9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009A9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009A9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 dirty="0">
                                    <a:solidFill>
                                      <a:srgbClr val="009A9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US" sz="200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US" sz="200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1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sz="2000" b="1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sz="2000" b="1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sz="2000" i="1" dirty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dirty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2000" i="1" dirty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dirty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p>
                                        <m:r>
                                          <a:rPr lang="en-US" sz="2000" i="1" dirty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b="1" i="1" dirty="0" smtClean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  <m:r>
                                          <a:rPr lang="en-US" sz="2000" i="1" dirty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000" i="1" dirty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2000" i="1" dirty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dirty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p>
                                        <m:r>
                                          <a:rPr lang="en-US" sz="2000" i="1" dirty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i="1" dirty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  <m:r>
                                          <a:rPr lang="en-US" sz="2000" b="1" i="1" dirty="0" smtClean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1" i="1" dirty="0" smtClean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sz="2000" i="1" dirty="0">
                                            <a:solidFill>
                                              <a:srgbClr val="009A9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nary>
                          </m:e>
                        </m:d>
                        <m:f>
                          <m:fPr>
                            <m:ctrlP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009A9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009A9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009A9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009A9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i="1" dirty="0">
                                    <a:solidFill>
                                      <a:srgbClr val="009A9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2000" i="1" dirty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GB" sz="2000" b="0" dirty="0">
                  <a:effectLst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5D48FBBE-419C-FB45-9D09-E0B697825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29" y="1435494"/>
                <a:ext cx="8100000" cy="1319994"/>
              </a:xfrm>
              <a:prstGeom prst="rect">
                <a:avLst/>
              </a:prstGeom>
              <a:blipFill>
                <a:blip r:embed="rId4"/>
                <a:stretch>
                  <a:fillRect t="-5714" r="-939" b="-3809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420F613-9238-544B-9D54-88C41F18345A}"/>
              </a:ext>
            </a:extLst>
          </p:cNvPr>
          <p:cNvGrpSpPr/>
          <p:nvPr/>
        </p:nvGrpSpPr>
        <p:grpSpPr>
          <a:xfrm>
            <a:off x="762000" y="2819400"/>
            <a:ext cx="4191000" cy="3998002"/>
            <a:chOff x="762000" y="2819400"/>
            <a:chExt cx="4191000" cy="3998002"/>
          </a:xfrm>
          <a:effectLst/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468F111-7671-9B47-B141-F086E665EE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2000" y="2819400"/>
              <a:ext cx="4191000" cy="2536848"/>
              <a:chOff x="1828800" y="3041937"/>
              <a:chExt cx="5674896" cy="3435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C0DF4A31-BE28-894B-87C2-5F195AA013AA}"/>
                      </a:ext>
                    </a:extLst>
                  </p:cNvPr>
                  <p:cNvSpPr/>
                  <p:nvPr/>
                </p:nvSpPr>
                <p:spPr>
                  <a:xfrm>
                    <a:off x="2204678" y="3041937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lIns="45720" r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C0DF4A31-BE28-894B-87C2-5F195AA013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4678" y="3041937"/>
                    <a:ext cx="808341" cy="83290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AD9F2358-CD62-484A-BF7D-145C293CEAA7}"/>
                      </a:ext>
                    </a:extLst>
                  </p:cNvPr>
                  <p:cNvSpPr/>
                  <p:nvPr/>
                </p:nvSpPr>
                <p:spPr>
                  <a:xfrm>
                    <a:off x="2204677" y="5644099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dirty="0">
                      <a:solidFill>
                        <a:schemeClr val="accent1"/>
                      </a:solidFill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AD9F2358-CD62-484A-BF7D-145C293CEA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4677" y="5644099"/>
                    <a:ext cx="808341" cy="832901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Rounded Rectangle 133">
                <a:extLst>
                  <a:ext uri="{FF2B5EF4-FFF2-40B4-BE49-F238E27FC236}">
                    <a16:creationId xmlns:a16="http://schemas.microsoft.com/office/drawing/2014/main" id="{C6E0A281-AF94-C74A-B88D-969E02521573}"/>
                  </a:ext>
                </a:extLst>
              </p:cNvPr>
              <p:cNvSpPr/>
              <p:nvPr/>
            </p:nvSpPr>
            <p:spPr>
              <a:xfrm rot="5400000">
                <a:off x="2272709" y="3988343"/>
                <a:ext cx="672278" cy="1560096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284C69AA-585B-0C43-AA44-F13E45F07B7F}"/>
                  </a:ext>
                </a:extLst>
              </p:cNvPr>
              <p:cNvCxnSpPr>
                <a:cxnSpLocks/>
                <a:stCxn id="132" idx="4"/>
                <a:endCxn id="134" idx="1"/>
              </p:cNvCxnSpPr>
              <p:nvPr/>
            </p:nvCxnSpPr>
            <p:spPr>
              <a:xfrm flipH="1">
                <a:off x="2608848" y="3874838"/>
                <a:ext cx="1" cy="5574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6CA1A350-443A-E34D-9A17-3AF3865C9910}"/>
                  </a:ext>
                </a:extLst>
              </p:cNvPr>
              <p:cNvCxnSpPr>
                <a:cxnSpLocks/>
                <a:stCxn id="134" idx="3"/>
                <a:endCxn id="133" idx="0"/>
              </p:cNvCxnSpPr>
              <p:nvPr/>
            </p:nvCxnSpPr>
            <p:spPr>
              <a:xfrm>
                <a:off x="2608848" y="5104530"/>
                <a:ext cx="0" cy="5395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83FA04D2-3459-2147-B935-87F757260A91}"/>
                      </a:ext>
                    </a:extLst>
                  </p:cNvPr>
                  <p:cNvSpPr/>
                  <p:nvPr/>
                </p:nvSpPr>
                <p:spPr>
                  <a:xfrm>
                    <a:off x="4262078" y="3041937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lIns="4572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83FA04D2-3459-2147-B935-87F757260A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078" y="3041937"/>
                    <a:ext cx="808341" cy="832901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3CFB630D-032E-4545-8FEA-953AB47DE8D0}"/>
                      </a:ext>
                    </a:extLst>
                  </p:cNvPr>
                  <p:cNvSpPr/>
                  <p:nvPr/>
                </p:nvSpPr>
                <p:spPr>
                  <a:xfrm>
                    <a:off x="4262077" y="5644099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dirty="0">
                      <a:solidFill>
                        <a:schemeClr val="accent1"/>
                      </a:solidFill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3CFB630D-032E-4545-8FEA-953AB47DE8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077" y="5644099"/>
                    <a:ext cx="808341" cy="832901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78B3395B-6B7B-1449-800C-1B38DF8A400D}"/>
                  </a:ext>
                </a:extLst>
              </p:cNvPr>
              <p:cNvSpPr/>
              <p:nvPr/>
            </p:nvSpPr>
            <p:spPr>
              <a:xfrm rot="5400000">
                <a:off x="4330109" y="3988343"/>
                <a:ext cx="672278" cy="1560096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7B7C6677-3E77-824F-980C-A83556F348D3}"/>
                  </a:ext>
                </a:extLst>
              </p:cNvPr>
              <p:cNvCxnSpPr>
                <a:cxnSpLocks/>
                <a:stCxn id="137" idx="4"/>
                <a:endCxn id="139" idx="1"/>
              </p:cNvCxnSpPr>
              <p:nvPr/>
            </p:nvCxnSpPr>
            <p:spPr>
              <a:xfrm flipH="1">
                <a:off x="4666248" y="3874838"/>
                <a:ext cx="1" cy="5574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F0440AFF-6DB8-EB4F-90E4-D9A258CD685E}"/>
                  </a:ext>
                </a:extLst>
              </p:cNvPr>
              <p:cNvCxnSpPr>
                <a:cxnSpLocks/>
                <a:stCxn id="139" idx="3"/>
                <a:endCxn id="138" idx="0"/>
              </p:cNvCxnSpPr>
              <p:nvPr/>
            </p:nvCxnSpPr>
            <p:spPr>
              <a:xfrm>
                <a:off x="4666248" y="5104530"/>
                <a:ext cx="0" cy="5395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98DC1B6F-E241-FA4A-900E-070B96D91A4E}"/>
                      </a:ext>
                    </a:extLst>
                  </p:cNvPr>
                  <p:cNvSpPr/>
                  <p:nvPr/>
                </p:nvSpPr>
                <p:spPr>
                  <a:xfrm>
                    <a:off x="6319478" y="3041937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lIns="4572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98DC1B6F-E241-FA4A-900E-070B96D91A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9478" y="3041937"/>
                    <a:ext cx="808341" cy="832901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F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C2C411A5-DBAF-D247-AE06-CE506F6D7453}"/>
                      </a:ext>
                    </a:extLst>
                  </p:cNvPr>
                  <p:cNvSpPr/>
                  <p:nvPr/>
                </p:nvSpPr>
                <p:spPr>
                  <a:xfrm>
                    <a:off x="6319477" y="5644099"/>
                    <a:ext cx="808341" cy="832901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dirty="0">
                      <a:solidFill>
                        <a:schemeClr val="accent1"/>
                      </a:solidFill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C2C411A5-DBAF-D247-AE06-CE506F6D74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9477" y="5644099"/>
                    <a:ext cx="808341" cy="832901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B47AED3D-8C5F-5241-A45C-0044FBE7475C}"/>
                  </a:ext>
                </a:extLst>
              </p:cNvPr>
              <p:cNvSpPr/>
              <p:nvPr/>
            </p:nvSpPr>
            <p:spPr>
              <a:xfrm rot="5400000">
                <a:off x="6387509" y="3988343"/>
                <a:ext cx="672278" cy="1560096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68877CCE-54B8-314C-B4F5-A85433263403}"/>
                  </a:ext>
                </a:extLst>
              </p:cNvPr>
              <p:cNvCxnSpPr>
                <a:cxnSpLocks/>
                <a:stCxn id="142" idx="4"/>
                <a:endCxn id="144" idx="1"/>
              </p:cNvCxnSpPr>
              <p:nvPr/>
            </p:nvCxnSpPr>
            <p:spPr>
              <a:xfrm flipH="1">
                <a:off x="6723648" y="3874838"/>
                <a:ext cx="1" cy="5574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C4CF2E80-84BA-F64C-9FE6-F01402A8A22D}"/>
                  </a:ext>
                </a:extLst>
              </p:cNvPr>
              <p:cNvCxnSpPr>
                <a:cxnSpLocks/>
                <a:stCxn id="144" idx="3"/>
                <a:endCxn id="143" idx="0"/>
              </p:cNvCxnSpPr>
              <p:nvPr/>
            </p:nvCxnSpPr>
            <p:spPr>
              <a:xfrm>
                <a:off x="6723648" y="5104530"/>
                <a:ext cx="0" cy="5395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D959E297-1704-F346-B951-F8F1A71B8801}"/>
                  </a:ext>
                </a:extLst>
              </p:cNvPr>
              <p:cNvCxnSpPr>
                <a:cxnSpLocks/>
                <a:stCxn id="134" idx="0"/>
                <a:endCxn id="139" idx="2"/>
              </p:cNvCxnSpPr>
              <p:nvPr/>
            </p:nvCxnSpPr>
            <p:spPr>
              <a:xfrm>
                <a:off x="3388896" y="4768391"/>
                <a:ext cx="49730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BC80E794-72AB-964C-BC85-FC3554866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6296" y="4793791"/>
                <a:ext cx="49730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87151EC-8196-CE41-A1BB-C846D8CA8A8D}"/>
                      </a:ext>
                    </a:extLst>
                  </p:cNvPr>
                  <p:cNvSpPr txBox="1"/>
                  <p:nvPr/>
                </p:nvSpPr>
                <p:spPr>
                  <a:xfrm>
                    <a:off x="2166399" y="3961380"/>
                    <a:ext cx="473444" cy="36648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baseline="30000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87151EC-8196-CE41-A1BB-C846D8CA8A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6399" y="3961380"/>
                    <a:ext cx="473444" cy="36648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3793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C0E1778-F439-F14E-B981-269F810F37ED}"/>
                    </a:ext>
                  </a:extLst>
                </p:cNvPr>
                <p:cNvSpPr txBox="1"/>
                <p:nvPr/>
              </p:nvSpPr>
              <p:spPr>
                <a:xfrm>
                  <a:off x="1003690" y="4419752"/>
                  <a:ext cx="357277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C0E1778-F439-F14E-B981-269F810F3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690" y="4419752"/>
                  <a:ext cx="357277" cy="298928"/>
                </a:xfrm>
                <a:prstGeom prst="rect">
                  <a:avLst/>
                </a:prstGeom>
                <a:blipFill>
                  <a:blip r:embed="rId12"/>
                  <a:stretch>
                    <a:fillRect l="-17241" r="-3448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DD6EAD2-E268-134E-A5F2-6ED5605E293D}"/>
                    </a:ext>
                  </a:extLst>
                </p:cNvPr>
                <p:cNvSpPr txBox="1"/>
                <p:nvPr/>
              </p:nvSpPr>
              <p:spPr>
                <a:xfrm>
                  <a:off x="1910154" y="3769075"/>
                  <a:ext cx="354263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DD6EAD2-E268-134E-A5F2-6ED5605E2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154" y="3769075"/>
                  <a:ext cx="354263" cy="270652"/>
                </a:xfrm>
                <a:prstGeom prst="rect">
                  <a:avLst/>
                </a:prstGeom>
                <a:blipFill>
                  <a:blip r:embed="rId13"/>
                  <a:stretch>
                    <a:fillRect l="-17241" r="-34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C1CEAE4-FD09-4F41-860D-C15DE245CAAA}"/>
                    </a:ext>
                  </a:extLst>
                </p:cNvPr>
                <p:cNvSpPr txBox="1"/>
                <p:nvPr/>
              </p:nvSpPr>
              <p:spPr>
                <a:xfrm>
                  <a:off x="3442512" y="3769075"/>
                  <a:ext cx="354263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C1CEAE4-FD09-4F41-860D-C15DE245CA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512" y="3769075"/>
                  <a:ext cx="354263" cy="270652"/>
                </a:xfrm>
                <a:prstGeom prst="rect">
                  <a:avLst/>
                </a:prstGeom>
                <a:blipFill>
                  <a:blip r:embed="rId14"/>
                  <a:stretch>
                    <a:fillRect l="-17241" r="-34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EF1E991-612F-8446-8887-2DD3CB86C00B}"/>
                    </a:ext>
                  </a:extLst>
                </p:cNvPr>
                <p:cNvSpPr txBox="1"/>
                <p:nvPr/>
              </p:nvSpPr>
              <p:spPr>
                <a:xfrm>
                  <a:off x="2530743" y="3498423"/>
                  <a:ext cx="349646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EF1E991-612F-8446-8887-2DD3CB86C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743" y="3498423"/>
                  <a:ext cx="349646" cy="270652"/>
                </a:xfrm>
                <a:prstGeom prst="rect">
                  <a:avLst/>
                </a:prstGeom>
                <a:blipFill>
                  <a:blip r:embed="rId15"/>
                  <a:stretch>
                    <a:fillRect l="-17241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5B3DC76D-793E-3446-B5A2-1E9C8506AAB9}"/>
                    </a:ext>
                  </a:extLst>
                </p:cNvPr>
                <p:cNvSpPr txBox="1"/>
                <p:nvPr/>
              </p:nvSpPr>
              <p:spPr>
                <a:xfrm>
                  <a:off x="4050164" y="3495613"/>
                  <a:ext cx="349646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5B3DC76D-793E-3446-B5A2-1E9C8506A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164" y="3495613"/>
                  <a:ext cx="349646" cy="270652"/>
                </a:xfrm>
                <a:prstGeom prst="rect">
                  <a:avLst/>
                </a:prstGeom>
                <a:blipFill>
                  <a:blip r:embed="rId16"/>
                  <a:stretch>
                    <a:fillRect l="-13793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BE3B8772-DBD4-284D-BEF1-5D7FD7E0DB3C}"/>
                    </a:ext>
                  </a:extLst>
                </p:cNvPr>
                <p:cNvSpPr txBox="1"/>
                <p:nvPr/>
              </p:nvSpPr>
              <p:spPr>
                <a:xfrm>
                  <a:off x="2523111" y="4419752"/>
                  <a:ext cx="357277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BE3B8772-DBD4-284D-BEF1-5D7FD7E0D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111" y="4419752"/>
                  <a:ext cx="357277" cy="298928"/>
                </a:xfrm>
                <a:prstGeom prst="rect">
                  <a:avLst/>
                </a:prstGeom>
                <a:blipFill>
                  <a:blip r:embed="rId17"/>
                  <a:stretch>
                    <a:fillRect l="-13333" r="-3333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D6EB46C-13E9-2846-96B4-34B85D4493E0}"/>
                    </a:ext>
                  </a:extLst>
                </p:cNvPr>
                <p:cNvSpPr txBox="1"/>
                <p:nvPr/>
              </p:nvSpPr>
              <p:spPr>
                <a:xfrm>
                  <a:off x="4042530" y="4393103"/>
                  <a:ext cx="357277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D6EB46C-13E9-2846-96B4-34B85D449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2530" y="4393103"/>
                  <a:ext cx="357277" cy="298928"/>
                </a:xfrm>
                <a:prstGeom prst="rect">
                  <a:avLst/>
                </a:prstGeom>
                <a:blipFill>
                  <a:blip r:embed="rId18"/>
                  <a:stretch>
                    <a:fillRect l="-17241" r="-6897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312184-08AF-C74F-9C12-11165F4346D6}"/>
                </a:ext>
              </a:extLst>
            </p:cNvPr>
            <p:cNvCxnSpPr/>
            <p:nvPr/>
          </p:nvCxnSpPr>
          <p:spPr>
            <a:xfrm flipH="1">
              <a:off x="3113956" y="3657600"/>
              <a:ext cx="8865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3D443A7-BDC9-8D42-8345-E7AA3936E55A}"/>
                </a:ext>
              </a:extLst>
            </p:cNvPr>
            <p:cNvCxnSpPr/>
            <p:nvPr/>
          </p:nvCxnSpPr>
          <p:spPr>
            <a:xfrm flipH="1">
              <a:off x="1577930" y="3657600"/>
              <a:ext cx="8865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247637E-B68E-E744-8E02-AFFA32AF6E57}"/>
                    </a:ext>
                  </a:extLst>
                </p:cNvPr>
                <p:cNvSpPr txBox="1"/>
                <p:nvPr/>
              </p:nvSpPr>
              <p:spPr>
                <a:xfrm>
                  <a:off x="1066800" y="3875709"/>
                  <a:ext cx="580223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400" baseline="30000" dirty="0">
                    <a:solidFill>
                      <a:srgbClr val="009A93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247637E-B68E-E744-8E02-AFFA32AF6E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3875709"/>
                  <a:ext cx="580223" cy="384657"/>
                </a:xfrm>
                <a:prstGeom prst="rect">
                  <a:avLst/>
                </a:prstGeom>
                <a:blipFill>
                  <a:blip r:embed="rId19"/>
                  <a:stretch>
                    <a:fillRect l="-15217" t="-6452" r="-10870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A55AD60-5A7E-2244-B18D-0F4B3EBDE5C9}"/>
                    </a:ext>
                  </a:extLst>
                </p:cNvPr>
                <p:cNvSpPr txBox="1"/>
                <p:nvPr/>
              </p:nvSpPr>
              <p:spPr>
                <a:xfrm>
                  <a:off x="2528177" y="3880908"/>
                  <a:ext cx="580223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400" baseline="30000" dirty="0">
                    <a:solidFill>
                      <a:srgbClr val="009A93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A55AD60-5A7E-2244-B18D-0F4B3EBDE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8177" y="3880908"/>
                  <a:ext cx="580223" cy="384657"/>
                </a:xfrm>
                <a:prstGeom prst="rect">
                  <a:avLst/>
                </a:prstGeom>
                <a:blipFill>
                  <a:blip r:embed="rId20"/>
                  <a:stretch>
                    <a:fillRect l="-15217" t="-3226" r="-13043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AF9C6E55-21D6-5944-B05B-5FA199F63CDC}"/>
                    </a:ext>
                  </a:extLst>
                </p:cNvPr>
                <p:cNvSpPr txBox="1"/>
                <p:nvPr/>
              </p:nvSpPr>
              <p:spPr>
                <a:xfrm>
                  <a:off x="4093094" y="3876066"/>
                  <a:ext cx="580223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 dirty="0">
                                <a:solidFill>
                                  <a:srgbClr val="009A9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400" baseline="30000" dirty="0">
                    <a:solidFill>
                      <a:srgbClr val="009A93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AF9C6E55-21D6-5944-B05B-5FA199F63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094" y="3876066"/>
                  <a:ext cx="580223" cy="384657"/>
                </a:xfrm>
                <a:prstGeom prst="rect">
                  <a:avLst/>
                </a:prstGeom>
                <a:blipFill>
                  <a:blip r:embed="rId21"/>
                  <a:stretch>
                    <a:fillRect l="-14894" t="-6452" r="-1063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D263DF2-188D-E647-9FB5-09319BA2EE42}"/>
                    </a:ext>
                  </a:extLst>
                </p:cNvPr>
                <p:cNvSpPr txBox="1"/>
                <p:nvPr/>
              </p:nvSpPr>
              <p:spPr>
                <a:xfrm>
                  <a:off x="1186080" y="5638800"/>
                  <a:ext cx="303994" cy="300660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D263DF2-188D-E647-9FB5-09319BA2E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080" y="5638800"/>
                  <a:ext cx="303994" cy="300660"/>
                </a:xfrm>
                <a:prstGeom prst="rect">
                  <a:avLst/>
                </a:prstGeom>
                <a:blipFill>
                  <a:blip r:embed="rId22"/>
                  <a:stretch>
                    <a:fillRect l="-20000" r="-8000" b="-11538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0B2E419D-445B-9B49-BB7E-B95A363E36B6}"/>
                    </a:ext>
                  </a:extLst>
                </p:cNvPr>
                <p:cNvSpPr txBox="1"/>
                <p:nvPr/>
              </p:nvSpPr>
              <p:spPr>
                <a:xfrm>
                  <a:off x="2706369" y="5638345"/>
                  <a:ext cx="298030" cy="300660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0B2E419D-445B-9B49-BB7E-B95A363E3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369" y="5638345"/>
                  <a:ext cx="298030" cy="300660"/>
                </a:xfrm>
                <a:prstGeom prst="rect">
                  <a:avLst/>
                </a:prstGeom>
                <a:blipFill>
                  <a:blip r:embed="rId23"/>
                  <a:stretch>
                    <a:fillRect l="-15385" r="-3846" b="-11538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8EF68E67-5102-9442-8B4D-D7BDFDF20388}"/>
                    </a:ext>
                  </a:extLst>
                </p:cNvPr>
                <p:cNvSpPr txBox="1"/>
                <p:nvPr/>
              </p:nvSpPr>
              <p:spPr>
                <a:xfrm>
                  <a:off x="4224925" y="5640523"/>
                  <a:ext cx="303994" cy="300660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8EF68E67-5102-9442-8B4D-D7BDFDF20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4925" y="5640523"/>
                  <a:ext cx="303994" cy="300660"/>
                </a:xfrm>
                <a:prstGeom prst="rect">
                  <a:avLst/>
                </a:prstGeom>
                <a:blipFill>
                  <a:blip r:embed="rId24"/>
                  <a:stretch>
                    <a:fillRect l="-19231" r="-3846" b="-11538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ED8FE14-5E4F-3D49-98AF-2DC60ACF5B1A}"/>
                    </a:ext>
                  </a:extLst>
                </p:cNvPr>
                <p:cNvSpPr txBox="1"/>
                <p:nvPr/>
              </p:nvSpPr>
              <p:spPr>
                <a:xfrm>
                  <a:off x="2082383" y="6248400"/>
                  <a:ext cx="1546002" cy="56900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baseline="30000" dirty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ED8FE14-5E4F-3D49-98AF-2DC60ACF5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383" y="6248400"/>
                  <a:ext cx="1546002" cy="569002"/>
                </a:xfrm>
                <a:prstGeom prst="rect">
                  <a:avLst/>
                </a:prstGeom>
                <a:blipFill>
                  <a:blip r:embed="rId25"/>
                  <a:stretch>
                    <a:fillRect l="-16935" t="-195745" r="-7258" b="-274468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BDB4196-DA2F-6743-825C-0DC6D4BEBE42}"/>
                </a:ext>
              </a:extLst>
            </p:cNvPr>
            <p:cNvCxnSpPr>
              <a:stCxn id="133" idx="4"/>
              <a:endCxn id="113" idx="0"/>
            </p:cNvCxnSpPr>
            <p:nvPr/>
          </p:nvCxnSpPr>
          <p:spPr>
            <a:xfrm flipH="1">
              <a:off x="1338077" y="5356248"/>
              <a:ext cx="1" cy="282552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75D25E7-EF53-AD41-87EB-D8B7A020C210}"/>
                </a:ext>
              </a:extLst>
            </p:cNvPr>
            <p:cNvCxnSpPr>
              <a:cxnSpLocks/>
              <a:stCxn id="138" idx="4"/>
              <a:endCxn id="114" idx="0"/>
            </p:cNvCxnSpPr>
            <p:nvPr/>
          </p:nvCxnSpPr>
          <p:spPr>
            <a:xfrm flipH="1">
              <a:off x="2855384" y="5356248"/>
              <a:ext cx="2116" cy="282097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991455A-0418-4E4C-A6CC-562683667657}"/>
                </a:ext>
              </a:extLst>
            </p:cNvPr>
            <p:cNvCxnSpPr>
              <a:cxnSpLocks/>
              <a:stCxn id="143" idx="4"/>
              <a:endCxn id="115" idx="0"/>
            </p:cNvCxnSpPr>
            <p:nvPr/>
          </p:nvCxnSpPr>
          <p:spPr>
            <a:xfrm flipH="1">
              <a:off x="4376922" y="5356248"/>
              <a:ext cx="1" cy="284275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CFDD0C5-27D1-E643-A193-E1E8C0D1FEE5}"/>
                </a:ext>
              </a:extLst>
            </p:cNvPr>
            <p:cNvCxnSpPr>
              <a:cxnSpLocks/>
              <a:stCxn id="113" idx="2"/>
              <a:endCxn id="116" idx="1"/>
            </p:cNvCxnSpPr>
            <p:nvPr/>
          </p:nvCxnSpPr>
          <p:spPr>
            <a:xfrm>
              <a:off x="1338077" y="5939460"/>
              <a:ext cx="744306" cy="593441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0340888-BD02-5F41-92FA-B79719B31549}"/>
                </a:ext>
              </a:extLst>
            </p:cNvPr>
            <p:cNvCxnSpPr>
              <a:cxnSpLocks/>
              <a:stCxn id="114" idx="2"/>
              <a:endCxn id="116" idx="0"/>
            </p:cNvCxnSpPr>
            <p:nvPr/>
          </p:nvCxnSpPr>
          <p:spPr>
            <a:xfrm>
              <a:off x="2855384" y="5939005"/>
              <a:ext cx="0" cy="309395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ED69BB3-12C2-EF4C-9BDE-0C5C001301C2}"/>
                </a:ext>
              </a:extLst>
            </p:cNvPr>
            <p:cNvCxnSpPr>
              <a:cxnSpLocks/>
              <a:stCxn id="115" idx="2"/>
              <a:endCxn id="116" idx="3"/>
            </p:cNvCxnSpPr>
            <p:nvPr/>
          </p:nvCxnSpPr>
          <p:spPr>
            <a:xfrm flipH="1">
              <a:off x="3628385" y="5941183"/>
              <a:ext cx="748537" cy="59171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14C8A05-3023-C04B-B080-FF32E6F36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1800" y="5933925"/>
              <a:ext cx="0" cy="314475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2AAE8CA-4783-EB41-866E-8861817A6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1800" y="5334000"/>
              <a:ext cx="0" cy="314475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056E120-946F-7C4B-9113-37A7D77B2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3493" y="4342657"/>
              <a:ext cx="0" cy="398481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966ADA8-1BBC-FA48-9F5E-FC07F88F94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0075" y="5933925"/>
              <a:ext cx="591848" cy="461668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B3638CE-A1C5-6F4A-9E91-4F5779243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7925" y="5933925"/>
              <a:ext cx="592769" cy="461668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6D73F8B-62DC-C240-AFA4-3048B647B0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800" y="5334000"/>
              <a:ext cx="0" cy="314475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205DD9B-F757-B24F-9744-312DC6CC6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5800" y="5333999"/>
              <a:ext cx="0" cy="314475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ECE5EDC-4061-D14E-84F5-8E19AF6B5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960" y="4343400"/>
              <a:ext cx="0" cy="398481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AC52E24-055F-FE46-BC49-066217118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5800" y="4346994"/>
              <a:ext cx="0" cy="398481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F60646-AB5D-C349-90C1-7DE6F5781213}"/>
              </a:ext>
            </a:extLst>
          </p:cNvPr>
          <p:cNvSpPr txBox="1"/>
          <p:nvPr/>
        </p:nvSpPr>
        <p:spPr>
          <a:xfrm>
            <a:off x="7936259" y="4418786"/>
            <a:ext cx="1157368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0.9</a:t>
            </a:r>
            <a:r>
              <a:rPr lang="en-US" sz="1600" baseline="30000" dirty="0">
                <a:solidFill>
                  <a:srgbClr val="FFC000"/>
                </a:solidFill>
              </a:rPr>
              <a:t>100</a:t>
            </a:r>
            <a:r>
              <a:rPr lang="en-US" sz="1600" dirty="0">
                <a:solidFill>
                  <a:srgbClr val="FFC000"/>
                </a:solidFill>
              </a:rPr>
              <a:t> ~ 2e-5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AFAF6-99A8-D940-9D5C-87E5A02BBFCD}"/>
              </a:ext>
            </a:extLst>
          </p:cNvPr>
          <p:cNvSpPr txBox="1"/>
          <p:nvPr/>
        </p:nvSpPr>
        <p:spPr>
          <a:xfrm>
            <a:off x="7918241" y="2758284"/>
            <a:ext cx="1193404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1.1</a:t>
            </a:r>
            <a:r>
              <a:rPr lang="en-US" sz="1600" baseline="30000" dirty="0">
                <a:solidFill>
                  <a:srgbClr val="FFC000"/>
                </a:solidFill>
              </a:rPr>
              <a:t>100</a:t>
            </a:r>
            <a:r>
              <a:rPr lang="en-US" sz="1600" dirty="0">
                <a:solidFill>
                  <a:srgbClr val="FFC000"/>
                </a:solidFill>
              </a:rPr>
              <a:t> ~ 1e+5</a:t>
            </a:r>
          </a:p>
        </p:txBody>
      </p:sp>
    </p:spTree>
    <p:extLst>
      <p:ext uri="{BB962C8B-B14F-4D97-AF65-F5344CB8AC3E}">
        <p14:creationId xmlns:p14="http://schemas.microsoft.com/office/powerpoint/2010/main" val="1836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E6799-2763-7540-8B07-0FC8CE11EC33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lvl="1"/>
            <a:r>
              <a:rPr lang="en-GB" sz="2000" b="0" dirty="0">
                <a:effectLst/>
              </a:rPr>
              <a:t>“I grew up in France… I speak fluently (?)”</a:t>
            </a:r>
          </a:p>
          <a:p>
            <a:pPr lvl="1"/>
            <a:r>
              <a:rPr lang="en-US" sz="2000" b="0" dirty="0">
                <a:effectLst/>
              </a:rPr>
              <a:t>Long Short-Term Memory Network: track information throughout many timesteps =&gt; </a:t>
            </a:r>
            <a:r>
              <a:rPr lang="en-GB" sz="2000" b="0" dirty="0">
                <a:effectLst/>
              </a:rPr>
              <a:t>memorize long-term dependencies</a:t>
            </a:r>
            <a:endParaRPr lang="en-US" sz="2000" b="0" dirty="0">
              <a:effectLst/>
            </a:endParaRP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Memory cell: store information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Forget gate: what information to ignore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Input gate: which values from input to update memory state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Output gate: what to output based on input and memory state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Gate ~ neuron: activation of a weighted sum</a:t>
            </a:r>
            <a:endParaRPr lang="en-GB" sz="1800" b="0" dirty="0">
              <a:effectLst/>
            </a:endParaRPr>
          </a:p>
          <a:p>
            <a:pPr lvl="1"/>
            <a:endParaRPr lang="en-GB" sz="2000" b="0" dirty="0">
              <a:effectLst/>
            </a:endParaRPr>
          </a:p>
          <a:p>
            <a:pPr lvl="1"/>
            <a:endParaRPr lang="en-GB" sz="2000" b="0" dirty="0">
              <a:effectLst/>
            </a:endParaRPr>
          </a:p>
          <a:p>
            <a:pPr lvl="1"/>
            <a:endParaRPr lang="en-GB" sz="2000" b="0" dirty="0">
              <a:effectLst/>
            </a:endParaRPr>
          </a:p>
          <a:p>
            <a:endParaRPr lang="en-US" sz="2000" dirty="0"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6741BD-B45A-A242-B465-FDE1DFD4AAF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Adapted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253506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0B44-FA94-1847-86E3-E98A7DC7137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RNN: When?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682B-D88E-9148-908A-F80308C66CC6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Language translation, speech recognition, natural language processing</a:t>
            </a:r>
          </a:p>
          <a:p>
            <a:pPr lvl="1"/>
            <a:r>
              <a:rPr lang="en-US" sz="2000" b="0" dirty="0">
                <a:effectLst/>
              </a:rPr>
              <a:t>Life sciences: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sequence analysis, genomic sequence evolution,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biomolecular function prediction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human-virus protein-protein interaction prediction,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biomedical ontologies,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forecast the spread of virus,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pharmaceutical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1320109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2832-1FAF-F2C6-D3EA-0471FBA8189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RNN application</a:t>
            </a:r>
          </a:p>
        </p:txBody>
      </p:sp>
      <p:pic>
        <p:nvPicPr>
          <p:cNvPr id="5" name="Picture 4" descr="A diagram of a brain&#10;&#10;AI-generated content may be incorrect.">
            <a:extLst>
              <a:ext uri="{FF2B5EF4-FFF2-40B4-BE49-F238E27FC236}">
                <a16:creationId xmlns:a16="http://schemas.microsoft.com/office/drawing/2014/main" id="{2C789AF7-EA31-FD33-AA8A-D63EC590A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2" y="1676400"/>
            <a:ext cx="7278296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EB435-EB31-F20D-0CDB-C3DB57A29B72}"/>
              </a:ext>
            </a:extLst>
          </p:cNvPr>
          <p:cNvSpPr txBox="1"/>
          <p:nvPr/>
        </p:nvSpPr>
        <p:spPr>
          <a:xfrm>
            <a:off x="3226799" y="1307068"/>
            <a:ext cx="2945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Mental health diagnostics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6F968-1CB0-E501-DD2F-E434D9F3DA3B}"/>
              </a:ext>
            </a:extLst>
          </p:cNvPr>
          <p:cNvSpPr txBox="1"/>
          <p:nvPr/>
        </p:nvSpPr>
        <p:spPr>
          <a:xfrm>
            <a:off x="3582145" y="6415731"/>
            <a:ext cx="1979709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Rivas et al. Electronics, 2025</a:t>
            </a:r>
          </a:p>
        </p:txBody>
      </p:sp>
    </p:spTree>
    <p:extLst>
      <p:ext uri="{BB962C8B-B14F-4D97-AF65-F5344CB8AC3E}">
        <p14:creationId xmlns:p14="http://schemas.microsoft.com/office/powerpoint/2010/main" val="354904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Thank you!</a:t>
            </a:r>
          </a:p>
        </p:txBody>
      </p:sp>
      <p:pic>
        <p:nvPicPr>
          <p:cNvPr id="7" name="Espace réservé pour une image  17" descr="profile-cover-2017.jpg"/>
          <p:cNvPicPr>
            <a:picLocks noChangeAspect="1"/>
          </p:cNvPicPr>
          <p:nvPr/>
        </p:nvPicPr>
        <p:blipFill>
          <a:blip r:embed="rId2"/>
          <a:srcRect l="1464" r="1464" b="12798"/>
          <a:stretch>
            <a:fillRect/>
          </a:stretch>
        </p:blipFill>
        <p:spPr>
          <a:xfrm>
            <a:off x="0" y="2"/>
            <a:ext cx="9144000" cy="3428998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0" y="342488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Picture 7" descr="sib_logo_trans_backgroun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68" y="3286124"/>
            <a:ext cx="1329231" cy="720000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0" y="-1587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58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925143-A13E-CB43-AD01-B5F2180F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858344"/>
          </a:xfrm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Learning a lower-dimensional feature representation (compression) from unlabeled training data and a reconstruction back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80092-B5E1-6F43-B517-A73D9B20C40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Autoencoder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928CB1-BAE9-C245-88D6-06D66AEF09BA}"/>
              </a:ext>
            </a:extLst>
          </p:cNvPr>
          <p:cNvSpPr/>
          <p:nvPr/>
        </p:nvSpPr>
        <p:spPr>
          <a:xfrm>
            <a:off x="1883400" y="313278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F4009B-F651-4341-AF99-56B16FCBC1B9}"/>
              </a:ext>
            </a:extLst>
          </p:cNvPr>
          <p:cNvSpPr/>
          <p:nvPr/>
        </p:nvSpPr>
        <p:spPr>
          <a:xfrm>
            <a:off x="1883400" y="243840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211F10-8F7D-024B-B868-E09C42B878A2}"/>
              </a:ext>
            </a:extLst>
          </p:cNvPr>
          <p:cNvSpPr/>
          <p:nvPr/>
        </p:nvSpPr>
        <p:spPr>
          <a:xfrm>
            <a:off x="1883400" y="382717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D3C5E5-CF34-AF47-A481-10D62D84D356}"/>
              </a:ext>
            </a:extLst>
          </p:cNvPr>
          <p:cNvSpPr/>
          <p:nvPr/>
        </p:nvSpPr>
        <p:spPr>
          <a:xfrm>
            <a:off x="1883400" y="452155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7667D0-8988-B441-A485-426F843B47CC}"/>
              </a:ext>
            </a:extLst>
          </p:cNvPr>
          <p:cNvSpPr/>
          <p:nvPr/>
        </p:nvSpPr>
        <p:spPr>
          <a:xfrm>
            <a:off x="1883400" y="521594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3F2D04-C85D-444E-8391-70E650AB7080}"/>
              </a:ext>
            </a:extLst>
          </p:cNvPr>
          <p:cNvSpPr/>
          <p:nvPr/>
        </p:nvSpPr>
        <p:spPr>
          <a:xfrm>
            <a:off x="27150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C7297A-74FE-834F-9F17-69B21020643F}"/>
              </a:ext>
            </a:extLst>
          </p:cNvPr>
          <p:cNvSpPr/>
          <p:nvPr/>
        </p:nvSpPr>
        <p:spPr>
          <a:xfrm>
            <a:off x="27150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1A6334-C00E-6649-9E9F-25619FD3C2DB}"/>
              </a:ext>
            </a:extLst>
          </p:cNvPr>
          <p:cNvSpPr/>
          <p:nvPr/>
        </p:nvSpPr>
        <p:spPr>
          <a:xfrm>
            <a:off x="27150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810A2A-00A6-ED40-A299-8061C19BC57B}"/>
              </a:ext>
            </a:extLst>
          </p:cNvPr>
          <p:cNvSpPr/>
          <p:nvPr/>
        </p:nvSpPr>
        <p:spPr>
          <a:xfrm>
            <a:off x="27150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FE40ED-9E16-9D45-8981-83D220A6E22B}"/>
              </a:ext>
            </a:extLst>
          </p:cNvPr>
          <p:cNvSpPr/>
          <p:nvPr/>
        </p:nvSpPr>
        <p:spPr>
          <a:xfrm>
            <a:off x="3546600" y="3149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A20380-F1A4-C644-A44F-B4EFE1B23C1C}"/>
              </a:ext>
            </a:extLst>
          </p:cNvPr>
          <p:cNvSpPr/>
          <p:nvPr/>
        </p:nvSpPr>
        <p:spPr>
          <a:xfrm>
            <a:off x="3546600" y="3844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6339DA-2473-BF4B-8060-5DCEEA0F82B0}"/>
              </a:ext>
            </a:extLst>
          </p:cNvPr>
          <p:cNvSpPr/>
          <p:nvPr/>
        </p:nvSpPr>
        <p:spPr>
          <a:xfrm>
            <a:off x="3546600" y="4538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52E22B-6549-6247-B277-BBF55D9BF858}"/>
              </a:ext>
            </a:extLst>
          </p:cNvPr>
          <p:cNvSpPr/>
          <p:nvPr/>
        </p:nvSpPr>
        <p:spPr>
          <a:xfrm>
            <a:off x="4378200" y="3513785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68C5E4-B8A3-B545-A976-8D54500D3AB0}"/>
              </a:ext>
            </a:extLst>
          </p:cNvPr>
          <p:cNvSpPr/>
          <p:nvPr/>
        </p:nvSpPr>
        <p:spPr>
          <a:xfrm>
            <a:off x="4378200" y="4208170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94AC36-21A1-BB4F-8E13-BD8E18B8A872}"/>
              </a:ext>
            </a:extLst>
          </p:cNvPr>
          <p:cNvSpPr/>
          <p:nvPr/>
        </p:nvSpPr>
        <p:spPr>
          <a:xfrm>
            <a:off x="5209800" y="313278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789521-B02D-464C-AC1B-1E87DC164799}"/>
              </a:ext>
            </a:extLst>
          </p:cNvPr>
          <p:cNvSpPr/>
          <p:nvPr/>
        </p:nvSpPr>
        <p:spPr>
          <a:xfrm>
            <a:off x="5209800" y="382717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885CA8-9778-B542-BBE7-1B74B9BD99B2}"/>
              </a:ext>
            </a:extLst>
          </p:cNvPr>
          <p:cNvSpPr/>
          <p:nvPr/>
        </p:nvSpPr>
        <p:spPr>
          <a:xfrm>
            <a:off x="5209800" y="45215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00D061-0BBE-924F-B5A7-57AA825AC20F}"/>
              </a:ext>
            </a:extLst>
          </p:cNvPr>
          <p:cNvSpPr/>
          <p:nvPr/>
        </p:nvSpPr>
        <p:spPr>
          <a:xfrm>
            <a:off x="60414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0A45E-37A6-1846-B2A1-518578689447}"/>
              </a:ext>
            </a:extLst>
          </p:cNvPr>
          <p:cNvSpPr/>
          <p:nvPr/>
        </p:nvSpPr>
        <p:spPr>
          <a:xfrm>
            <a:off x="60414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F90058-FFB2-AC4F-8C68-446AF287C7F9}"/>
              </a:ext>
            </a:extLst>
          </p:cNvPr>
          <p:cNvSpPr/>
          <p:nvPr/>
        </p:nvSpPr>
        <p:spPr>
          <a:xfrm>
            <a:off x="60414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C19D1E-F669-1B41-A2B8-1ED20DE10C83}"/>
              </a:ext>
            </a:extLst>
          </p:cNvPr>
          <p:cNvSpPr/>
          <p:nvPr/>
        </p:nvSpPr>
        <p:spPr>
          <a:xfrm>
            <a:off x="60414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189A9D-EF63-DC47-92D3-11DD5D96A7EA}"/>
              </a:ext>
            </a:extLst>
          </p:cNvPr>
          <p:cNvSpPr/>
          <p:nvPr/>
        </p:nvSpPr>
        <p:spPr>
          <a:xfrm>
            <a:off x="6873000" y="313278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424643F-CD41-B040-9C8F-3EC90E9BD4D8}"/>
              </a:ext>
            </a:extLst>
          </p:cNvPr>
          <p:cNvSpPr/>
          <p:nvPr/>
        </p:nvSpPr>
        <p:spPr>
          <a:xfrm>
            <a:off x="6873000" y="243840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860157-F4C7-484A-98CF-CCD938AAE5F2}"/>
              </a:ext>
            </a:extLst>
          </p:cNvPr>
          <p:cNvSpPr/>
          <p:nvPr/>
        </p:nvSpPr>
        <p:spPr>
          <a:xfrm>
            <a:off x="6873000" y="382717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9A251B0-6E3B-7E48-AC74-F4058912F8AD}"/>
              </a:ext>
            </a:extLst>
          </p:cNvPr>
          <p:cNvSpPr/>
          <p:nvPr/>
        </p:nvSpPr>
        <p:spPr>
          <a:xfrm>
            <a:off x="6873000" y="452155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430BEE-FBA9-5E4E-9680-2CA5B5F42460}"/>
              </a:ext>
            </a:extLst>
          </p:cNvPr>
          <p:cNvSpPr/>
          <p:nvPr/>
        </p:nvSpPr>
        <p:spPr>
          <a:xfrm>
            <a:off x="6873000" y="521594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813617-017B-754D-8A15-ABE58BE45FD9}"/>
              </a:ext>
            </a:extLst>
          </p:cNvPr>
          <p:cNvSpPr txBox="1"/>
          <p:nvPr/>
        </p:nvSpPr>
        <p:spPr>
          <a:xfrm>
            <a:off x="553858" y="3914174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9774C8-6A77-314A-B0EE-0EB29CB91538}"/>
              </a:ext>
            </a:extLst>
          </p:cNvPr>
          <p:cNvSpPr txBox="1"/>
          <p:nvPr/>
        </p:nvSpPr>
        <p:spPr>
          <a:xfrm>
            <a:off x="7987412" y="38947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5186D73-5381-3840-963D-A85ADF766D28}"/>
                  </a:ext>
                </a:extLst>
              </p:cNvPr>
              <p:cNvSpPr/>
              <p:nvPr/>
            </p:nvSpPr>
            <p:spPr>
              <a:xfrm>
                <a:off x="3325193" y="6248400"/>
                <a:ext cx="27553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5186D73-5381-3840-963D-A85ADF766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93" y="6248400"/>
                <a:ext cx="2755306" cy="461665"/>
              </a:xfrm>
              <a:prstGeom prst="rect">
                <a:avLst/>
              </a:prstGeom>
              <a:blipFill>
                <a:blip r:embed="rId2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/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/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/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9A93"/>
                          </a:solidFill>
                          <a:effectLst/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009A9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9899F2AC-898F-074E-B79D-40E79F1E0185}"/>
              </a:ext>
            </a:extLst>
          </p:cNvPr>
          <p:cNvSpPr txBox="1"/>
          <p:nvPr/>
        </p:nvSpPr>
        <p:spPr>
          <a:xfrm>
            <a:off x="3929744" y="5215939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Latent space</a:t>
            </a:r>
          </a:p>
        </p:txBody>
      </p:sp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516BCFCE-94CC-1D44-868D-6E57C931E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" y="4405113"/>
            <a:ext cx="1416050" cy="1898650"/>
          </a:xfrm>
          <a:prstGeom prst="rect">
            <a:avLst/>
          </a:prstGeom>
          <a:effectLst/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E7C54107-92DD-0646-9D34-85D40B2E0C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36" y="4405113"/>
            <a:ext cx="1416050" cy="1898650"/>
          </a:xfrm>
          <a:prstGeom prst="rect">
            <a:avLst/>
          </a:prstGeom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D2A7B94-AE15-5246-904F-4CADE428CD8C}"/>
              </a:ext>
            </a:extLst>
          </p:cNvPr>
          <p:cNvSpPr txBox="1"/>
          <p:nvPr/>
        </p:nvSpPr>
        <p:spPr>
          <a:xfrm>
            <a:off x="3955030" y="566782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deterministic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0AFD1-17B8-B941-996D-EB5A08D79D23}"/>
              </a:ext>
            </a:extLst>
          </p:cNvPr>
          <p:cNvSpPr txBox="1"/>
          <p:nvPr/>
        </p:nvSpPr>
        <p:spPr>
          <a:xfrm>
            <a:off x="2715000" y="2429483"/>
            <a:ext cx="7822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Encode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74090-B60F-DE44-A652-AC8F844D5AA5}"/>
              </a:ext>
            </a:extLst>
          </p:cNvPr>
          <p:cNvSpPr txBox="1"/>
          <p:nvPr/>
        </p:nvSpPr>
        <p:spPr>
          <a:xfrm>
            <a:off x="5646735" y="2429483"/>
            <a:ext cx="795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0F358F3-9AFC-5E42-A8E6-36F3DF6E95A5}"/>
              </a:ext>
            </a:extLst>
          </p:cNvPr>
          <p:cNvCxnSpPr/>
          <p:nvPr/>
        </p:nvCxnSpPr>
        <p:spPr>
          <a:xfrm>
            <a:off x="2710345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40C446-2DB2-9C46-B335-1A3280CC0F72}"/>
              </a:ext>
            </a:extLst>
          </p:cNvPr>
          <p:cNvCxnSpPr/>
          <p:nvPr/>
        </p:nvCxnSpPr>
        <p:spPr>
          <a:xfrm>
            <a:off x="5665789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484AA97-38E8-4247-AFAB-5AD1FF4D2F64}"/>
              </a:ext>
            </a:extLst>
          </p:cNvPr>
          <p:cNvSpPr txBox="1"/>
          <p:nvPr/>
        </p:nvSpPr>
        <p:spPr>
          <a:xfrm>
            <a:off x="7328290" y="3563509"/>
            <a:ext cx="18242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Reconstructed input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215FEC-2661-4040-B91F-BF42EC8732C5}"/>
              </a:ext>
            </a:extLst>
          </p:cNvPr>
          <p:cNvSpPr txBox="1"/>
          <p:nvPr/>
        </p:nvSpPr>
        <p:spPr>
          <a:xfrm>
            <a:off x="3769443" y="2767565"/>
            <a:ext cx="16414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Bottleneck layer</a:t>
            </a:r>
          </a:p>
        </p:txBody>
      </p:sp>
    </p:spTree>
    <p:extLst>
      <p:ext uri="{BB962C8B-B14F-4D97-AF65-F5344CB8AC3E}">
        <p14:creationId xmlns:p14="http://schemas.microsoft.com/office/powerpoint/2010/main" val="200977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40" grpId="0"/>
      <p:bldP spid="52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1EE470-1966-3D43-A5C2-65A94B24852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lvl="1"/>
            <a:r>
              <a:rPr lang="en-GB" sz="2000" b="0" dirty="0">
                <a:effectLst/>
              </a:rPr>
              <a:t>Generalization of PCA: non-linear</a:t>
            </a:r>
          </a:p>
          <a:p>
            <a:pPr lvl="1"/>
            <a:r>
              <a:rPr lang="en-GB" sz="2000" b="0" dirty="0">
                <a:effectLst/>
              </a:rPr>
              <a:t>Challenges: </a:t>
            </a:r>
            <a:r>
              <a:rPr lang="en-GB" sz="2000" b="0" dirty="0">
                <a:solidFill>
                  <a:schemeClr val="accent1"/>
                </a:solidFill>
                <a:effectLst/>
              </a:rPr>
              <a:t>learn a </a:t>
            </a:r>
            <a:r>
              <a:rPr lang="en-GB" sz="2000" dirty="0">
                <a:solidFill>
                  <a:schemeClr val="accent1"/>
                </a:solidFill>
                <a:effectLst/>
              </a:rPr>
              <a:t>meaningful</a:t>
            </a:r>
            <a:r>
              <a:rPr lang="en-GB" sz="2000" b="0" dirty="0">
                <a:solidFill>
                  <a:schemeClr val="accent1"/>
                </a:solidFill>
                <a:effectLst/>
              </a:rPr>
              <a:t> and </a:t>
            </a:r>
            <a:r>
              <a:rPr lang="en-GB" sz="2000" dirty="0">
                <a:solidFill>
                  <a:schemeClr val="accent1"/>
                </a:solidFill>
                <a:effectLst/>
              </a:rPr>
              <a:t>generalizable</a:t>
            </a:r>
            <a:r>
              <a:rPr lang="en-GB" sz="2000" b="0" dirty="0">
                <a:solidFill>
                  <a:schemeClr val="accent1"/>
                </a:solidFill>
                <a:effectLst/>
              </a:rPr>
              <a:t> latent space representation</a:t>
            </a:r>
            <a:endParaRPr lang="en-GB" sz="2000" b="0" dirty="0">
              <a:effectLst/>
            </a:endParaRP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000" b="0" dirty="0">
                <a:effectLst/>
              </a:rPr>
              <a:t>Latent dimension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000" dirty="0"/>
              <a:t>Noise &gt; Structure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000" dirty="0"/>
              <a:t>Anomaly detection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000" dirty="0"/>
              <a:t>Generative ability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000" b="0" dirty="0">
                <a:effectLst/>
              </a:rPr>
              <a:t>Reconstruction-only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F8C21-28F8-3742-9F06-43F2C77283C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>
                <a:effectLst/>
              </a:rPr>
              <a:t>Autoencoder</a:t>
            </a:r>
            <a:endParaRPr lang="en-US" dirty="0"/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61CBEF9C-5B88-1713-1CCB-43D94161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96887"/>
            <a:ext cx="7772400" cy="2283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C2890-E1DE-8003-3204-E6817F409648}"/>
              </a:ext>
            </a:extLst>
          </p:cNvPr>
          <p:cNvSpPr txBox="1"/>
          <p:nvPr/>
        </p:nvSpPr>
        <p:spPr>
          <a:xfrm>
            <a:off x="2793550" y="6580303"/>
            <a:ext cx="3520900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err="1"/>
              <a:t>Berahmand</a:t>
            </a:r>
            <a:r>
              <a:rPr lang="en-US" sz="1200" dirty="0"/>
              <a:t> et al. Artificial Intelligence Review, 2024</a:t>
            </a:r>
          </a:p>
        </p:txBody>
      </p:sp>
    </p:spTree>
    <p:extLst>
      <p:ext uri="{BB962C8B-B14F-4D97-AF65-F5344CB8AC3E}">
        <p14:creationId xmlns:p14="http://schemas.microsoft.com/office/powerpoint/2010/main" val="90274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925143-A13E-CB43-AD01-B5F2180F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858344"/>
          </a:xfrm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Probabilistic twist on autoencoder: map the input into a distribution instead of a fixed vector =&gt; two vectors of means and standard deviations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80092-B5E1-6F43-B517-A73D9B20C40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Variational autoencoder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928CB1-BAE9-C245-88D6-06D66AEF09BA}"/>
              </a:ext>
            </a:extLst>
          </p:cNvPr>
          <p:cNvSpPr/>
          <p:nvPr/>
        </p:nvSpPr>
        <p:spPr>
          <a:xfrm>
            <a:off x="1883400" y="313278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F4009B-F651-4341-AF99-56B16FCBC1B9}"/>
              </a:ext>
            </a:extLst>
          </p:cNvPr>
          <p:cNvSpPr/>
          <p:nvPr/>
        </p:nvSpPr>
        <p:spPr>
          <a:xfrm>
            <a:off x="1883400" y="243840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211F10-8F7D-024B-B868-E09C42B878A2}"/>
              </a:ext>
            </a:extLst>
          </p:cNvPr>
          <p:cNvSpPr/>
          <p:nvPr/>
        </p:nvSpPr>
        <p:spPr>
          <a:xfrm>
            <a:off x="1883400" y="382717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D3C5E5-CF34-AF47-A481-10D62D84D356}"/>
              </a:ext>
            </a:extLst>
          </p:cNvPr>
          <p:cNvSpPr/>
          <p:nvPr/>
        </p:nvSpPr>
        <p:spPr>
          <a:xfrm>
            <a:off x="1883400" y="452155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7667D0-8988-B441-A485-426F843B47CC}"/>
              </a:ext>
            </a:extLst>
          </p:cNvPr>
          <p:cNvSpPr/>
          <p:nvPr/>
        </p:nvSpPr>
        <p:spPr>
          <a:xfrm>
            <a:off x="1883400" y="521594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3F2D04-C85D-444E-8391-70E650AB7080}"/>
              </a:ext>
            </a:extLst>
          </p:cNvPr>
          <p:cNvSpPr/>
          <p:nvPr/>
        </p:nvSpPr>
        <p:spPr>
          <a:xfrm>
            <a:off x="27150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C7297A-74FE-834F-9F17-69B21020643F}"/>
              </a:ext>
            </a:extLst>
          </p:cNvPr>
          <p:cNvSpPr/>
          <p:nvPr/>
        </p:nvSpPr>
        <p:spPr>
          <a:xfrm>
            <a:off x="27150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1A6334-C00E-6649-9E9F-25619FD3C2DB}"/>
              </a:ext>
            </a:extLst>
          </p:cNvPr>
          <p:cNvSpPr/>
          <p:nvPr/>
        </p:nvSpPr>
        <p:spPr>
          <a:xfrm>
            <a:off x="27150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810A2A-00A6-ED40-A299-8061C19BC57B}"/>
              </a:ext>
            </a:extLst>
          </p:cNvPr>
          <p:cNvSpPr/>
          <p:nvPr/>
        </p:nvSpPr>
        <p:spPr>
          <a:xfrm>
            <a:off x="27150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FE40ED-9E16-9D45-8981-83D220A6E22B}"/>
              </a:ext>
            </a:extLst>
          </p:cNvPr>
          <p:cNvSpPr/>
          <p:nvPr/>
        </p:nvSpPr>
        <p:spPr>
          <a:xfrm>
            <a:off x="3546600" y="3149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A20380-F1A4-C644-A44F-B4EFE1B23C1C}"/>
              </a:ext>
            </a:extLst>
          </p:cNvPr>
          <p:cNvSpPr/>
          <p:nvPr/>
        </p:nvSpPr>
        <p:spPr>
          <a:xfrm>
            <a:off x="3546600" y="3844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6339DA-2473-BF4B-8060-5DCEEA0F82B0}"/>
              </a:ext>
            </a:extLst>
          </p:cNvPr>
          <p:cNvSpPr/>
          <p:nvPr/>
        </p:nvSpPr>
        <p:spPr>
          <a:xfrm>
            <a:off x="3546600" y="4538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52E22B-6549-6247-B277-BBF55D9BF858}"/>
              </a:ext>
            </a:extLst>
          </p:cNvPr>
          <p:cNvSpPr/>
          <p:nvPr/>
        </p:nvSpPr>
        <p:spPr>
          <a:xfrm>
            <a:off x="4378200" y="3513785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68C5E4-B8A3-B545-A976-8D54500D3AB0}"/>
              </a:ext>
            </a:extLst>
          </p:cNvPr>
          <p:cNvSpPr/>
          <p:nvPr/>
        </p:nvSpPr>
        <p:spPr>
          <a:xfrm>
            <a:off x="4378200" y="4208170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94AC36-21A1-BB4F-8E13-BD8E18B8A872}"/>
              </a:ext>
            </a:extLst>
          </p:cNvPr>
          <p:cNvSpPr/>
          <p:nvPr/>
        </p:nvSpPr>
        <p:spPr>
          <a:xfrm>
            <a:off x="5209800" y="313278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789521-B02D-464C-AC1B-1E87DC164799}"/>
              </a:ext>
            </a:extLst>
          </p:cNvPr>
          <p:cNvSpPr/>
          <p:nvPr/>
        </p:nvSpPr>
        <p:spPr>
          <a:xfrm>
            <a:off x="5209800" y="382717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885CA8-9778-B542-BBE7-1B74B9BD99B2}"/>
              </a:ext>
            </a:extLst>
          </p:cNvPr>
          <p:cNvSpPr/>
          <p:nvPr/>
        </p:nvSpPr>
        <p:spPr>
          <a:xfrm>
            <a:off x="5209800" y="45215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00D061-0BBE-924F-B5A7-57AA825AC20F}"/>
              </a:ext>
            </a:extLst>
          </p:cNvPr>
          <p:cNvSpPr/>
          <p:nvPr/>
        </p:nvSpPr>
        <p:spPr>
          <a:xfrm>
            <a:off x="60414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0A45E-37A6-1846-B2A1-518578689447}"/>
              </a:ext>
            </a:extLst>
          </p:cNvPr>
          <p:cNvSpPr/>
          <p:nvPr/>
        </p:nvSpPr>
        <p:spPr>
          <a:xfrm>
            <a:off x="60414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F90058-FFB2-AC4F-8C68-446AF287C7F9}"/>
              </a:ext>
            </a:extLst>
          </p:cNvPr>
          <p:cNvSpPr/>
          <p:nvPr/>
        </p:nvSpPr>
        <p:spPr>
          <a:xfrm>
            <a:off x="60414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C19D1E-F669-1B41-A2B8-1ED20DE10C83}"/>
              </a:ext>
            </a:extLst>
          </p:cNvPr>
          <p:cNvSpPr/>
          <p:nvPr/>
        </p:nvSpPr>
        <p:spPr>
          <a:xfrm>
            <a:off x="60414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189A9D-EF63-DC47-92D3-11DD5D96A7EA}"/>
              </a:ext>
            </a:extLst>
          </p:cNvPr>
          <p:cNvSpPr/>
          <p:nvPr/>
        </p:nvSpPr>
        <p:spPr>
          <a:xfrm>
            <a:off x="6873000" y="313278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424643F-CD41-B040-9C8F-3EC90E9BD4D8}"/>
              </a:ext>
            </a:extLst>
          </p:cNvPr>
          <p:cNvSpPr/>
          <p:nvPr/>
        </p:nvSpPr>
        <p:spPr>
          <a:xfrm>
            <a:off x="6873000" y="243840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860157-F4C7-484A-98CF-CCD938AAE5F2}"/>
              </a:ext>
            </a:extLst>
          </p:cNvPr>
          <p:cNvSpPr/>
          <p:nvPr/>
        </p:nvSpPr>
        <p:spPr>
          <a:xfrm>
            <a:off x="6873000" y="382717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9A251B0-6E3B-7E48-AC74-F4058912F8AD}"/>
              </a:ext>
            </a:extLst>
          </p:cNvPr>
          <p:cNvSpPr/>
          <p:nvPr/>
        </p:nvSpPr>
        <p:spPr>
          <a:xfrm>
            <a:off x="6873000" y="452155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430BEE-FBA9-5E4E-9680-2CA5B5F42460}"/>
              </a:ext>
            </a:extLst>
          </p:cNvPr>
          <p:cNvSpPr/>
          <p:nvPr/>
        </p:nvSpPr>
        <p:spPr>
          <a:xfrm>
            <a:off x="6873000" y="521594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813617-017B-754D-8A15-ABE58BE45FD9}"/>
              </a:ext>
            </a:extLst>
          </p:cNvPr>
          <p:cNvSpPr txBox="1"/>
          <p:nvPr/>
        </p:nvSpPr>
        <p:spPr>
          <a:xfrm>
            <a:off x="553858" y="3914174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9774C8-6A77-314A-B0EE-0EB29CB91538}"/>
              </a:ext>
            </a:extLst>
          </p:cNvPr>
          <p:cNvSpPr txBox="1"/>
          <p:nvPr/>
        </p:nvSpPr>
        <p:spPr>
          <a:xfrm>
            <a:off x="7987412" y="38947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/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/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/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9A93"/>
                          </a:solidFill>
                          <a:effectLst/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009A9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9899F2AC-898F-074E-B79D-40E79F1E0185}"/>
              </a:ext>
            </a:extLst>
          </p:cNvPr>
          <p:cNvSpPr txBox="1"/>
          <p:nvPr/>
        </p:nvSpPr>
        <p:spPr>
          <a:xfrm>
            <a:off x="3929744" y="5215939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Latent space</a:t>
            </a:r>
          </a:p>
        </p:txBody>
      </p:sp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516BCFCE-94CC-1D44-868D-6E57C931E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" y="4405113"/>
            <a:ext cx="1416050" cy="1898650"/>
          </a:xfrm>
          <a:prstGeom prst="rect">
            <a:avLst/>
          </a:prstGeom>
          <a:effectLst/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E7C54107-92DD-0646-9D34-85D40B2E0C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36" y="4405113"/>
            <a:ext cx="1416050" cy="1898650"/>
          </a:xfrm>
          <a:prstGeom prst="rect">
            <a:avLst/>
          </a:prstGeom>
          <a:effectLst/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F0208-CA91-F340-A723-CA914A47F17F}"/>
              </a:ext>
            </a:extLst>
          </p:cNvPr>
          <p:cNvCxnSpPr/>
          <p:nvPr/>
        </p:nvCxnSpPr>
        <p:spPr>
          <a:xfrm>
            <a:off x="4378200" y="3132785"/>
            <a:ext cx="0" cy="2962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978211F-5909-9049-8CC7-EF2ADC231B96}"/>
              </a:ext>
            </a:extLst>
          </p:cNvPr>
          <p:cNvCxnSpPr/>
          <p:nvPr/>
        </p:nvCxnSpPr>
        <p:spPr>
          <a:xfrm>
            <a:off x="4741333" y="3132785"/>
            <a:ext cx="0" cy="2962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A2A530E-6BE6-BB4C-9F97-E3A1D800A427}"/>
              </a:ext>
            </a:extLst>
          </p:cNvPr>
          <p:cNvSpPr txBox="1"/>
          <p:nvPr/>
        </p:nvSpPr>
        <p:spPr>
          <a:xfrm>
            <a:off x="3886701" y="2775813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mean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4AAE1B-A8A3-D447-91FE-0FA19F5D8A81}"/>
              </a:ext>
            </a:extLst>
          </p:cNvPr>
          <p:cNvSpPr txBox="1"/>
          <p:nvPr/>
        </p:nvSpPr>
        <p:spPr>
          <a:xfrm>
            <a:off x="4554000" y="2505929"/>
            <a:ext cx="9233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standard</a:t>
            </a:r>
          </a:p>
          <a:p>
            <a:r>
              <a:rPr lang="en-US" dirty="0">
                <a:solidFill>
                  <a:srgbClr val="009A93"/>
                </a:solidFill>
              </a:rPr>
              <a:t>deviation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3C5AAB-6C63-4C48-94DB-A0BB2C477F28}"/>
              </a:ext>
            </a:extLst>
          </p:cNvPr>
          <p:cNvSpPr txBox="1"/>
          <p:nvPr/>
        </p:nvSpPr>
        <p:spPr>
          <a:xfrm>
            <a:off x="4042106" y="5667822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stochastic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10CF76-A377-2B48-9161-BF371D2E664C}"/>
              </a:ext>
            </a:extLst>
          </p:cNvPr>
          <p:cNvSpPr txBox="1"/>
          <p:nvPr/>
        </p:nvSpPr>
        <p:spPr>
          <a:xfrm>
            <a:off x="2715000" y="2429483"/>
            <a:ext cx="7822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Encode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97875C-E881-764B-8F80-033F955C5908}"/>
              </a:ext>
            </a:extLst>
          </p:cNvPr>
          <p:cNvSpPr txBox="1"/>
          <p:nvPr/>
        </p:nvSpPr>
        <p:spPr>
          <a:xfrm>
            <a:off x="5646735" y="2429483"/>
            <a:ext cx="795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DAC642F-B57B-7A4B-89D3-45594B9AAA55}"/>
              </a:ext>
            </a:extLst>
          </p:cNvPr>
          <p:cNvCxnSpPr/>
          <p:nvPr/>
        </p:nvCxnSpPr>
        <p:spPr>
          <a:xfrm>
            <a:off x="2710345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CDE329E-E68B-4647-A1CD-6C3ECF4D8B90}"/>
              </a:ext>
            </a:extLst>
          </p:cNvPr>
          <p:cNvCxnSpPr/>
          <p:nvPr/>
        </p:nvCxnSpPr>
        <p:spPr>
          <a:xfrm>
            <a:off x="5665789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BD0E934-EEA0-6B45-923C-65657F82370D}"/>
              </a:ext>
            </a:extLst>
          </p:cNvPr>
          <p:cNvSpPr txBox="1"/>
          <p:nvPr/>
        </p:nvSpPr>
        <p:spPr>
          <a:xfrm>
            <a:off x="7328290" y="3563509"/>
            <a:ext cx="18242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Reconstructed input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4B3402-993A-2939-FF96-B7137B6957B1}"/>
                  </a:ext>
                </a:extLst>
              </p:cNvPr>
              <p:cNvSpPr/>
              <p:nvPr/>
            </p:nvSpPr>
            <p:spPr>
              <a:xfrm>
                <a:off x="1334511" y="6243935"/>
                <a:ext cx="64749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loglikelihood</m:t>
                          </m:r>
                        </m:e>
                      </m:d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divergence</m:t>
                      </m:r>
                      <m:r>
                        <a:rPr lang="en-US" sz="2400" b="0" i="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4B3402-993A-2939-FF96-B7137B695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11" y="6243935"/>
                <a:ext cx="6474978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7FB6C-BCA3-7E9A-498B-0CA806BF86A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Variational autoencoder application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00089-A549-7A81-CED3-5D1CC2DB6745}"/>
              </a:ext>
            </a:extLst>
          </p:cNvPr>
          <p:cNvSpPr txBox="1"/>
          <p:nvPr/>
        </p:nvSpPr>
        <p:spPr>
          <a:xfrm>
            <a:off x="1524000" y="1286491"/>
            <a:ext cx="627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Generating synthetic medical images for data augmentation</a:t>
            </a:r>
          </a:p>
        </p:txBody>
      </p:sp>
      <p:pic>
        <p:nvPicPr>
          <p:cNvPr id="7" name="Picture 6" descr="A collection of images of a brain&#10;&#10;AI-generated content may be incorrect.">
            <a:extLst>
              <a:ext uri="{FF2B5EF4-FFF2-40B4-BE49-F238E27FC236}">
                <a16:creationId xmlns:a16="http://schemas.microsoft.com/office/drawing/2014/main" id="{BE754494-946F-BE26-5771-3EDF54901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057400"/>
            <a:ext cx="7831348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47D53E-F089-BAA7-0F1F-39D42B345F2E}"/>
              </a:ext>
            </a:extLst>
          </p:cNvPr>
          <p:cNvSpPr txBox="1"/>
          <p:nvPr/>
        </p:nvSpPr>
        <p:spPr>
          <a:xfrm>
            <a:off x="2526898" y="6096000"/>
            <a:ext cx="427200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Cetin et al. Computerized Medical Imaging and Graphics, 2023</a:t>
            </a:r>
          </a:p>
        </p:txBody>
      </p:sp>
    </p:spTree>
    <p:extLst>
      <p:ext uri="{BB962C8B-B14F-4D97-AF65-F5344CB8AC3E}">
        <p14:creationId xmlns:p14="http://schemas.microsoft.com/office/powerpoint/2010/main" val="162503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0A82-594C-AA64-A2C7-FBEB88C06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B34F27-2F81-656C-6C1E-B6603C95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858344"/>
          </a:xfrm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Learning a lower-dimensional feature representation (compression) from unlabeled training data and a reconstruction back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9F43-5EC2-353E-9060-256C9299F13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Denoising autoencoder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258CC2-EA4C-23F9-3E71-EE07A088976B}"/>
              </a:ext>
            </a:extLst>
          </p:cNvPr>
          <p:cNvSpPr/>
          <p:nvPr/>
        </p:nvSpPr>
        <p:spPr>
          <a:xfrm>
            <a:off x="1883400" y="313278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6DC185-B928-03B7-39B0-9D6CB61AF9AF}"/>
              </a:ext>
            </a:extLst>
          </p:cNvPr>
          <p:cNvSpPr/>
          <p:nvPr/>
        </p:nvSpPr>
        <p:spPr>
          <a:xfrm>
            <a:off x="1883400" y="243840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5D5160-D487-03ED-8B5D-D7CCD942B60F}"/>
              </a:ext>
            </a:extLst>
          </p:cNvPr>
          <p:cNvSpPr/>
          <p:nvPr/>
        </p:nvSpPr>
        <p:spPr>
          <a:xfrm>
            <a:off x="1883400" y="382717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293372-6E2A-1BF8-DD27-A596FB695E35}"/>
              </a:ext>
            </a:extLst>
          </p:cNvPr>
          <p:cNvSpPr/>
          <p:nvPr/>
        </p:nvSpPr>
        <p:spPr>
          <a:xfrm>
            <a:off x="1883400" y="452155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2DFA61-E4B3-8ED0-6EED-75F1F7746F92}"/>
              </a:ext>
            </a:extLst>
          </p:cNvPr>
          <p:cNvSpPr/>
          <p:nvPr/>
        </p:nvSpPr>
        <p:spPr>
          <a:xfrm>
            <a:off x="1883400" y="521594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3BE000-CA50-7BF0-5897-55799B7AC1EA}"/>
              </a:ext>
            </a:extLst>
          </p:cNvPr>
          <p:cNvSpPr/>
          <p:nvPr/>
        </p:nvSpPr>
        <p:spPr>
          <a:xfrm>
            <a:off x="27150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3D891-CC2E-BDE3-29C2-C7B78103B22F}"/>
              </a:ext>
            </a:extLst>
          </p:cNvPr>
          <p:cNvSpPr/>
          <p:nvPr/>
        </p:nvSpPr>
        <p:spPr>
          <a:xfrm>
            <a:off x="27150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9EB74B-6F07-F3F1-C7F9-56FE5A482863}"/>
              </a:ext>
            </a:extLst>
          </p:cNvPr>
          <p:cNvSpPr/>
          <p:nvPr/>
        </p:nvSpPr>
        <p:spPr>
          <a:xfrm>
            <a:off x="27150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29F512-6364-AF6B-F1FB-566244D1A77D}"/>
              </a:ext>
            </a:extLst>
          </p:cNvPr>
          <p:cNvSpPr/>
          <p:nvPr/>
        </p:nvSpPr>
        <p:spPr>
          <a:xfrm>
            <a:off x="27150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98CB3F-9E1B-1098-0C00-4E73A19D7AE0}"/>
              </a:ext>
            </a:extLst>
          </p:cNvPr>
          <p:cNvSpPr/>
          <p:nvPr/>
        </p:nvSpPr>
        <p:spPr>
          <a:xfrm>
            <a:off x="3546600" y="3149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34D584-1D0C-B401-9247-59771A64D340}"/>
              </a:ext>
            </a:extLst>
          </p:cNvPr>
          <p:cNvSpPr/>
          <p:nvPr/>
        </p:nvSpPr>
        <p:spPr>
          <a:xfrm>
            <a:off x="3546600" y="3844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4FC50B-E33B-57F2-0596-9443665A7191}"/>
              </a:ext>
            </a:extLst>
          </p:cNvPr>
          <p:cNvSpPr/>
          <p:nvPr/>
        </p:nvSpPr>
        <p:spPr>
          <a:xfrm>
            <a:off x="3546600" y="4538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0949C2-2A4E-18DB-B98F-B732EB452E56}"/>
              </a:ext>
            </a:extLst>
          </p:cNvPr>
          <p:cNvSpPr/>
          <p:nvPr/>
        </p:nvSpPr>
        <p:spPr>
          <a:xfrm>
            <a:off x="4378200" y="3513785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A1D56C-4CAA-2205-4A6A-7140B0F2A2DF}"/>
              </a:ext>
            </a:extLst>
          </p:cNvPr>
          <p:cNvSpPr/>
          <p:nvPr/>
        </p:nvSpPr>
        <p:spPr>
          <a:xfrm>
            <a:off x="4378200" y="4208170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212720-CCEA-B014-9ED7-89C684C92660}"/>
              </a:ext>
            </a:extLst>
          </p:cNvPr>
          <p:cNvSpPr/>
          <p:nvPr/>
        </p:nvSpPr>
        <p:spPr>
          <a:xfrm>
            <a:off x="5209800" y="313278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B245711-2517-4BFE-FD11-7CD040EE3182}"/>
              </a:ext>
            </a:extLst>
          </p:cNvPr>
          <p:cNvSpPr/>
          <p:nvPr/>
        </p:nvSpPr>
        <p:spPr>
          <a:xfrm>
            <a:off x="5209800" y="382717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1D93C8-85BC-E00F-42B4-CFFD58F29D62}"/>
              </a:ext>
            </a:extLst>
          </p:cNvPr>
          <p:cNvSpPr/>
          <p:nvPr/>
        </p:nvSpPr>
        <p:spPr>
          <a:xfrm>
            <a:off x="5209800" y="45215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27709A-E252-88A9-426C-82781B7E7C4E}"/>
              </a:ext>
            </a:extLst>
          </p:cNvPr>
          <p:cNvSpPr/>
          <p:nvPr/>
        </p:nvSpPr>
        <p:spPr>
          <a:xfrm>
            <a:off x="60414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ED37FD-28F4-E25A-F4A5-BF23035928E9}"/>
              </a:ext>
            </a:extLst>
          </p:cNvPr>
          <p:cNvSpPr/>
          <p:nvPr/>
        </p:nvSpPr>
        <p:spPr>
          <a:xfrm>
            <a:off x="60414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76EF4B-BFEF-AF72-6E3C-E5E46ADF604C}"/>
              </a:ext>
            </a:extLst>
          </p:cNvPr>
          <p:cNvSpPr/>
          <p:nvPr/>
        </p:nvSpPr>
        <p:spPr>
          <a:xfrm>
            <a:off x="60414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C006C13-140D-BD9B-3920-6B88D8A49F1B}"/>
              </a:ext>
            </a:extLst>
          </p:cNvPr>
          <p:cNvSpPr/>
          <p:nvPr/>
        </p:nvSpPr>
        <p:spPr>
          <a:xfrm>
            <a:off x="60414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1DD045-FEF7-C7D1-422B-1552988E9549}"/>
              </a:ext>
            </a:extLst>
          </p:cNvPr>
          <p:cNvSpPr/>
          <p:nvPr/>
        </p:nvSpPr>
        <p:spPr>
          <a:xfrm>
            <a:off x="6873000" y="313278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B59AF35-A4A1-5D29-4AB0-EC01500BCD94}"/>
              </a:ext>
            </a:extLst>
          </p:cNvPr>
          <p:cNvSpPr/>
          <p:nvPr/>
        </p:nvSpPr>
        <p:spPr>
          <a:xfrm>
            <a:off x="6873000" y="243840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CA0B4F-5060-CDF4-E7ED-64F3D8ECF2A9}"/>
              </a:ext>
            </a:extLst>
          </p:cNvPr>
          <p:cNvSpPr/>
          <p:nvPr/>
        </p:nvSpPr>
        <p:spPr>
          <a:xfrm>
            <a:off x="6873000" y="382717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99D89-9F4C-3170-8BD2-1E39166E1855}"/>
              </a:ext>
            </a:extLst>
          </p:cNvPr>
          <p:cNvSpPr/>
          <p:nvPr/>
        </p:nvSpPr>
        <p:spPr>
          <a:xfrm>
            <a:off x="6873000" y="452155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EE9348-D686-32FF-6AEE-ED1E289E8D8E}"/>
              </a:ext>
            </a:extLst>
          </p:cNvPr>
          <p:cNvSpPr/>
          <p:nvPr/>
        </p:nvSpPr>
        <p:spPr>
          <a:xfrm>
            <a:off x="6873000" y="521594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4897AF-FE9B-5534-A738-AA9A50B8EBE1}"/>
              </a:ext>
            </a:extLst>
          </p:cNvPr>
          <p:cNvSpPr txBox="1"/>
          <p:nvPr/>
        </p:nvSpPr>
        <p:spPr>
          <a:xfrm>
            <a:off x="553858" y="3914174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5B7767-026F-FC4B-7704-02B33AE23200}"/>
              </a:ext>
            </a:extLst>
          </p:cNvPr>
          <p:cNvSpPr txBox="1"/>
          <p:nvPr/>
        </p:nvSpPr>
        <p:spPr>
          <a:xfrm>
            <a:off x="7987412" y="38947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9E337A6-A3E3-0877-B5EB-DF5BEBBFB6A2}"/>
                  </a:ext>
                </a:extLst>
              </p:cNvPr>
              <p:cNvSpPr/>
              <p:nvPr/>
            </p:nvSpPr>
            <p:spPr>
              <a:xfrm>
                <a:off x="3325193" y="6248400"/>
                <a:ext cx="27553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9E337A6-A3E3-0877-B5EB-DF5BEBBFB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93" y="6248400"/>
                <a:ext cx="2755306" cy="461665"/>
              </a:xfrm>
              <a:prstGeom prst="rect">
                <a:avLst/>
              </a:prstGeom>
              <a:blipFill>
                <a:blip r:embed="rId2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53E84CF-1603-CF84-AC7A-9BDFD1B81561}"/>
                  </a:ext>
                </a:extLst>
              </p:cNvPr>
              <p:cNvSpPr/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C41C826-9CC1-CB31-E637-0AA8C9F50490}"/>
                  </a:ext>
                </a:extLst>
              </p:cNvPr>
              <p:cNvSpPr/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EAC49F0-9A27-2202-7314-254A836F402F}"/>
                  </a:ext>
                </a:extLst>
              </p:cNvPr>
              <p:cNvSpPr/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9A93"/>
                          </a:solidFill>
                          <a:effectLst/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009A9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E3456FB-7DCC-1B03-9B97-9943825DDEC8}"/>
              </a:ext>
            </a:extLst>
          </p:cNvPr>
          <p:cNvSpPr txBox="1"/>
          <p:nvPr/>
        </p:nvSpPr>
        <p:spPr>
          <a:xfrm>
            <a:off x="3929744" y="5215939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Latent space</a:t>
            </a:r>
          </a:p>
        </p:txBody>
      </p:sp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A5997AE3-2D37-881C-3797-825D496EA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" y="4405113"/>
            <a:ext cx="1416050" cy="1898650"/>
          </a:xfrm>
          <a:prstGeom prst="rect">
            <a:avLst/>
          </a:prstGeom>
          <a:effectLst/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1CA29B20-4E70-B6C0-71A3-462DE4940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36" y="4405113"/>
            <a:ext cx="1416050" cy="1898650"/>
          </a:xfrm>
          <a:prstGeom prst="rect">
            <a:avLst/>
          </a:prstGeom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495C47D-87BD-6641-31F4-814621F9D8F5}"/>
              </a:ext>
            </a:extLst>
          </p:cNvPr>
          <p:cNvSpPr txBox="1"/>
          <p:nvPr/>
        </p:nvSpPr>
        <p:spPr>
          <a:xfrm>
            <a:off x="3955030" y="566782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deterministic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FD0345-F9E7-AFDC-B68B-F52935CE2696}"/>
              </a:ext>
            </a:extLst>
          </p:cNvPr>
          <p:cNvSpPr txBox="1"/>
          <p:nvPr/>
        </p:nvSpPr>
        <p:spPr>
          <a:xfrm>
            <a:off x="2715000" y="2429483"/>
            <a:ext cx="7822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Encode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867476-75CA-9F8A-E888-3A68B1C20BFA}"/>
              </a:ext>
            </a:extLst>
          </p:cNvPr>
          <p:cNvSpPr txBox="1"/>
          <p:nvPr/>
        </p:nvSpPr>
        <p:spPr>
          <a:xfrm>
            <a:off x="5646735" y="2429483"/>
            <a:ext cx="795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FDC9B2-4359-62FE-B804-F2F010FE47A0}"/>
              </a:ext>
            </a:extLst>
          </p:cNvPr>
          <p:cNvCxnSpPr/>
          <p:nvPr/>
        </p:nvCxnSpPr>
        <p:spPr>
          <a:xfrm>
            <a:off x="2710345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685CFF9-957E-2E0B-CE0F-316D26D08975}"/>
              </a:ext>
            </a:extLst>
          </p:cNvPr>
          <p:cNvCxnSpPr/>
          <p:nvPr/>
        </p:nvCxnSpPr>
        <p:spPr>
          <a:xfrm>
            <a:off x="5665789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41E0AB0-2466-F098-8643-44F1B0D8EC23}"/>
              </a:ext>
            </a:extLst>
          </p:cNvPr>
          <p:cNvSpPr txBox="1"/>
          <p:nvPr/>
        </p:nvSpPr>
        <p:spPr>
          <a:xfrm>
            <a:off x="7328290" y="3563509"/>
            <a:ext cx="18242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Reconstructed input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228A94-9013-515E-E812-2DA68EBE5BD2}"/>
              </a:ext>
            </a:extLst>
          </p:cNvPr>
          <p:cNvSpPr txBox="1"/>
          <p:nvPr/>
        </p:nvSpPr>
        <p:spPr>
          <a:xfrm>
            <a:off x="3769443" y="2767565"/>
            <a:ext cx="16414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Bottleneck layer</a:t>
            </a: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02DC4C76-3FAC-EE82-06A3-516C9AD123A5}"/>
              </a:ext>
            </a:extLst>
          </p:cNvPr>
          <p:cNvSpPr/>
          <p:nvPr/>
        </p:nvSpPr>
        <p:spPr>
          <a:xfrm>
            <a:off x="685800" y="3429000"/>
            <a:ext cx="381000" cy="380730"/>
          </a:xfrm>
          <a:prstGeom prst="plus">
            <a:avLst>
              <a:gd name="adj" fmla="val 44473"/>
            </a:avLst>
          </a:prstGeom>
          <a:solidFill>
            <a:srgbClr val="00B0F0"/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11E6095E-DAC3-2E03-FDD7-3CDE2DA62D86}"/>
              </a:ext>
            </a:extLst>
          </p:cNvPr>
          <p:cNvSpPr/>
          <p:nvPr/>
        </p:nvSpPr>
        <p:spPr>
          <a:xfrm>
            <a:off x="210501" y="2598025"/>
            <a:ext cx="1581081" cy="609600"/>
          </a:xfrm>
          <a:prstGeom prst="cloud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schemeClr val="bg1"/>
                </a:solidFill>
              </a:rPr>
              <a:t>noise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59BD4C1-7CDD-1BA7-B95F-DBB690447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" y="4405113"/>
            <a:ext cx="1416050" cy="18986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3487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SIB Template">
  <a:themeElements>
    <a:clrScheme name="SIB Colours">
      <a:dk1>
        <a:srgbClr val="323232"/>
      </a:dk1>
      <a:lt1>
        <a:srgbClr val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SIB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457200">
          <a:defRPr sz="2400" b="1" dirty="0" smtClean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>
        <a:ln w="19050">
          <a:solidFill>
            <a:srgbClr val="E30613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effectLst>
              <a:outerShdw blurRad="38100" dist="12700" dir="2700000" algn="ctr" rotWithShape="0">
                <a:srgbClr val="000000">
                  <a:alpha val="50000"/>
                </a:srgbClr>
              </a:outerShdw>
            </a:effectLst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B_ppt_template_May2019" id="{22F68627-F3FE-4341-A5D1-7D0B4F85AD42}" vid="{9AEA215D-A4E1-6940-B42D-798A98D862B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36133</TotalTime>
  <Words>1915</Words>
  <Application>Microsoft Macintosh PowerPoint</Application>
  <PresentationFormat>On-screen Show (4:3)</PresentationFormat>
  <Paragraphs>936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Symbol</vt:lpstr>
      <vt:lpstr>Wingdings</vt:lpstr>
      <vt:lpstr>SIB Template</vt:lpstr>
      <vt:lpstr>Deep learning techniques in Life sciences</vt:lpstr>
      <vt:lpstr>Outline</vt:lpstr>
      <vt:lpstr>Neural Network revisited</vt:lpstr>
      <vt:lpstr>Dimensionality issue</vt:lpstr>
      <vt:lpstr>Autoencoder</vt:lpstr>
      <vt:lpstr>Autoencoder</vt:lpstr>
      <vt:lpstr>Variational autoencoder</vt:lpstr>
      <vt:lpstr>Variational autoencoder application</vt:lpstr>
      <vt:lpstr>Denoising autoencoder</vt:lpstr>
      <vt:lpstr>Denoising autoencoder application</vt:lpstr>
      <vt:lpstr>Sparse autoencoder</vt:lpstr>
      <vt:lpstr>Sparse autoencoder application</vt:lpstr>
      <vt:lpstr>Autoencoder application</vt:lpstr>
      <vt:lpstr>Outline</vt:lpstr>
      <vt:lpstr>Neural Network revisited</vt:lpstr>
      <vt:lpstr>Convolutional Neural Network (CNN, ConvNet)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Pooling layer</vt:lpstr>
      <vt:lpstr>CNN: How? Fully connected layer</vt:lpstr>
      <vt:lpstr>CNN: When?</vt:lpstr>
      <vt:lpstr>CNN application</vt:lpstr>
      <vt:lpstr>Outline</vt:lpstr>
      <vt:lpstr>Neural Network revisited</vt:lpstr>
      <vt:lpstr>Neural Network with recurrence</vt:lpstr>
      <vt:lpstr>Recurrent Neural Network (RNN)</vt:lpstr>
      <vt:lpstr>Recurrent Neural Network (RNN)</vt:lpstr>
      <vt:lpstr>RNN: How?</vt:lpstr>
      <vt:lpstr>Types of RNNs</vt:lpstr>
      <vt:lpstr>Back propagation through time</vt:lpstr>
      <vt:lpstr>Gradient issues</vt:lpstr>
      <vt:lpstr>Adapted network structure</vt:lpstr>
      <vt:lpstr>RNN: When?</vt:lpstr>
      <vt:lpstr>RNN application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learning: ++…</dc:title>
  <dc:creator>Thuong Tran</dc:creator>
  <cp:lastModifiedBy>Thuong Tran</cp:lastModifiedBy>
  <cp:revision>39</cp:revision>
  <dcterms:created xsi:type="dcterms:W3CDTF">2021-10-12T09:10:10Z</dcterms:created>
  <dcterms:modified xsi:type="dcterms:W3CDTF">2025-12-02T07:48:59Z</dcterms:modified>
</cp:coreProperties>
</file>